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56" r:id="rId2"/>
  </p:sldIdLst>
  <p:sldSz cx="40233600" cy="31089600"/>
  <p:notesSz cx="6858000" cy="9144000"/>
  <p:defaultTextStyle>
    <a:defPPr>
      <a:defRPr lang="en-US"/>
    </a:defPPr>
    <a:lvl1pPr marL="0" algn="l" defTabSz="3423514" rtl="0" eaLnBrk="1" latinLnBrk="0" hangingPunct="1">
      <a:defRPr sz="6739" kern="1200">
        <a:solidFill>
          <a:schemeClr val="tx1"/>
        </a:solidFill>
        <a:latin typeface="+mn-lt"/>
        <a:ea typeface="+mn-ea"/>
        <a:cs typeface="+mn-cs"/>
      </a:defRPr>
    </a:lvl1pPr>
    <a:lvl2pPr marL="1711757" algn="l" defTabSz="3423514" rtl="0" eaLnBrk="1" latinLnBrk="0" hangingPunct="1">
      <a:defRPr sz="6739" kern="1200">
        <a:solidFill>
          <a:schemeClr val="tx1"/>
        </a:solidFill>
        <a:latin typeface="+mn-lt"/>
        <a:ea typeface="+mn-ea"/>
        <a:cs typeface="+mn-cs"/>
      </a:defRPr>
    </a:lvl2pPr>
    <a:lvl3pPr marL="3423514" algn="l" defTabSz="3423514" rtl="0" eaLnBrk="1" latinLnBrk="0" hangingPunct="1">
      <a:defRPr sz="6739" kern="1200">
        <a:solidFill>
          <a:schemeClr val="tx1"/>
        </a:solidFill>
        <a:latin typeface="+mn-lt"/>
        <a:ea typeface="+mn-ea"/>
        <a:cs typeface="+mn-cs"/>
      </a:defRPr>
    </a:lvl3pPr>
    <a:lvl4pPr marL="5135270" algn="l" defTabSz="3423514" rtl="0" eaLnBrk="1" latinLnBrk="0" hangingPunct="1">
      <a:defRPr sz="6739" kern="1200">
        <a:solidFill>
          <a:schemeClr val="tx1"/>
        </a:solidFill>
        <a:latin typeface="+mn-lt"/>
        <a:ea typeface="+mn-ea"/>
        <a:cs typeface="+mn-cs"/>
      </a:defRPr>
    </a:lvl4pPr>
    <a:lvl5pPr marL="6847027" algn="l" defTabSz="3423514" rtl="0" eaLnBrk="1" latinLnBrk="0" hangingPunct="1">
      <a:defRPr sz="6739" kern="1200">
        <a:solidFill>
          <a:schemeClr val="tx1"/>
        </a:solidFill>
        <a:latin typeface="+mn-lt"/>
        <a:ea typeface="+mn-ea"/>
        <a:cs typeface="+mn-cs"/>
      </a:defRPr>
    </a:lvl5pPr>
    <a:lvl6pPr marL="8558784" algn="l" defTabSz="3423514" rtl="0" eaLnBrk="1" latinLnBrk="0" hangingPunct="1">
      <a:defRPr sz="6739" kern="1200">
        <a:solidFill>
          <a:schemeClr val="tx1"/>
        </a:solidFill>
        <a:latin typeface="+mn-lt"/>
        <a:ea typeface="+mn-ea"/>
        <a:cs typeface="+mn-cs"/>
      </a:defRPr>
    </a:lvl6pPr>
    <a:lvl7pPr marL="10270541" algn="l" defTabSz="3423514" rtl="0" eaLnBrk="1" latinLnBrk="0" hangingPunct="1">
      <a:defRPr sz="6739" kern="1200">
        <a:solidFill>
          <a:schemeClr val="tx1"/>
        </a:solidFill>
        <a:latin typeface="+mn-lt"/>
        <a:ea typeface="+mn-ea"/>
        <a:cs typeface="+mn-cs"/>
      </a:defRPr>
    </a:lvl7pPr>
    <a:lvl8pPr marL="11982298" algn="l" defTabSz="3423514" rtl="0" eaLnBrk="1" latinLnBrk="0" hangingPunct="1">
      <a:defRPr sz="6739" kern="1200">
        <a:solidFill>
          <a:schemeClr val="tx1"/>
        </a:solidFill>
        <a:latin typeface="+mn-lt"/>
        <a:ea typeface="+mn-ea"/>
        <a:cs typeface="+mn-cs"/>
      </a:defRPr>
    </a:lvl8pPr>
    <a:lvl9pPr marL="13694054" algn="l" defTabSz="3423514" rtl="0" eaLnBrk="1" latinLnBrk="0" hangingPunct="1">
      <a:defRPr sz="6739"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8BB6A"/>
    <a:srgbClr val="59220E"/>
    <a:srgbClr val="5F8BA6"/>
    <a:srgbClr val="B25D26"/>
    <a:srgbClr val="A56832"/>
    <a:srgbClr val="FBCE20"/>
    <a:srgbClr val="083566"/>
    <a:srgbClr val="00A3A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D4D43B0-915E-4C30-BC76-FB1D5259BAEB}" v="8" dt="2025-04-11T19:24:27.92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917"/>
    <p:restoredTop sz="94658"/>
  </p:normalViewPr>
  <p:slideViewPr>
    <p:cSldViewPr snapToGrid="0" snapToObjects="1">
      <p:cViewPr>
        <p:scale>
          <a:sx n="33" d="100"/>
          <a:sy n="33" d="100"/>
        </p:scale>
        <p:origin x="-1164" y="-91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7" Type="http://schemas.microsoft.com/office/2015/10/relationships/revisionInfo" Target="revisionInfo.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ableStyles" Target="tableStyles.xml"/><Relationship Id="rId5" Type="http://schemas.openxmlformats.org/officeDocument/2006/relationships/theme" Target="theme/theme1.xml"/><Relationship Id="rId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017520" y="5088045"/>
            <a:ext cx="34198560" cy="10823787"/>
          </a:xfrm>
        </p:spPr>
        <p:txBody>
          <a:bodyPr anchor="b"/>
          <a:lstStyle>
            <a:lvl1pPr algn="ctr">
              <a:defRPr sz="26400"/>
            </a:lvl1pPr>
          </a:lstStyle>
          <a:p>
            <a:r>
              <a:rPr lang="en-US"/>
              <a:t>Click to edit Master title style</a:t>
            </a:r>
            <a:endParaRPr lang="en-US" dirty="0"/>
          </a:p>
        </p:txBody>
      </p:sp>
      <p:sp>
        <p:nvSpPr>
          <p:cNvPr id="3" name="Subtitle 2"/>
          <p:cNvSpPr>
            <a:spLocks noGrp="1"/>
          </p:cNvSpPr>
          <p:nvPr>
            <p:ph type="subTitle" idx="1"/>
          </p:nvPr>
        </p:nvSpPr>
        <p:spPr>
          <a:xfrm>
            <a:off x="5029200" y="16329239"/>
            <a:ext cx="30175200" cy="7506121"/>
          </a:xfrm>
        </p:spPr>
        <p:txBody>
          <a:bodyPr/>
          <a:lstStyle>
            <a:lvl1pPr marL="0" indent="0" algn="ctr">
              <a:buNone/>
              <a:defRPr sz="10560"/>
            </a:lvl1pPr>
            <a:lvl2pPr marL="2011680" indent="0" algn="ctr">
              <a:buNone/>
              <a:defRPr sz="8800"/>
            </a:lvl2pPr>
            <a:lvl3pPr marL="4023360" indent="0" algn="ctr">
              <a:buNone/>
              <a:defRPr sz="7920"/>
            </a:lvl3pPr>
            <a:lvl4pPr marL="6035040" indent="0" algn="ctr">
              <a:buNone/>
              <a:defRPr sz="7040"/>
            </a:lvl4pPr>
            <a:lvl5pPr marL="8046720" indent="0" algn="ctr">
              <a:buNone/>
              <a:defRPr sz="7040"/>
            </a:lvl5pPr>
            <a:lvl6pPr marL="10058400" indent="0" algn="ctr">
              <a:buNone/>
              <a:defRPr sz="7040"/>
            </a:lvl6pPr>
            <a:lvl7pPr marL="12070080" indent="0" algn="ctr">
              <a:buNone/>
              <a:defRPr sz="7040"/>
            </a:lvl7pPr>
            <a:lvl8pPr marL="14081760" indent="0" algn="ctr">
              <a:buNone/>
              <a:defRPr sz="7040"/>
            </a:lvl8pPr>
            <a:lvl9pPr marL="16093440" indent="0" algn="ctr">
              <a:buNone/>
              <a:defRPr sz="704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7E677B0-419F-3346-AEA6-E537A8118DFA}" type="datetimeFigureOut">
              <a:rPr lang="en-US" smtClean="0"/>
              <a:t>4/16/2025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E424A69-0C1F-A24F-A5DA-82687E67AB2C}" type="slidenum">
              <a:rPr lang="en-US" smtClean="0"/>
              <a:t>‹#›</a:t>
            </a:fld>
            <a:endParaRPr lang="en-US"/>
          </a:p>
        </p:txBody>
      </p:sp>
    </p:spTree>
    <p:extLst>
      <p:ext uri="{BB962C8B-B14F-4D97-AF65-F5344CB8AC3E}">
        <p14:creationId xmlns:p14="http://schemas.microsoft.com/office/powerpoint/2010/main" val="26946572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7E677B0-419F-3346-AEA6-E537A8118DFA}" type="datetimeFigureOut">
              <a:rPr lang="en-US" smtClean="0"/>
              <a:t>4/16/2025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E424A69-0C1F-A24F-A5DA-82687E67AB2C}" type="slidenum">
              <a:rPr lang="en-US" smtClean="0"/>
              <a:t>‹#›</a:t>
            </a:fld>
            <a:endParaRPr lang="en-US"/>
          </a:p>
        </p:txBody>
      </p:sp>
    </p:spTree>
    <p:extLst>
      <p:ext uri="{BB962C8B-B14F-4D97-AF65-F5344CB8AC3E}">
        <p14:creationId xmlns:p14="http://schemas.microsoft.com/office/powerpoint/2010/main" val="40705103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8792172" y="1655233"/>
            <a:ext cx="8675370" cy="26346999"/>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766062" y="1655233"/>
            <a:ext cx="25523190" cy="2634699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7E677B0-419F-3346-AEA6-E537A8118DFA}" type="datetimeFigureOut">
              <a:rPr lang="en-US" smtClean="0"/>
              <a:t>4/16/2025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E424A69-0C1F-A24F-A5DA-82687E67AB2C}" type="slidenum">
              <a:rPr lang="en-US" smtClean="0"/>
              <a:t>‹#›</a:t>
            </a:fld>
            <a:endParaRPr lang="en-US"/>
          </a:p>
        </p:txBody>
      </p:sp>
    </p:spTree>
    <p:extLst>
      <p:ext uri="{BB962C8B-B14F-4D97-AF65-F5344CB8AC3E}">
        <p14:creationId xmlns:p14="http://schemas.microsoft.com/office/powerpoint/2010/main" val="8702933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7E677B0-419F-3346-AEA6-E537A8118DFA}" type="datetimeFigureOut">
              <a:rPr lang="en-US" smtClean="0"/>
              <a:t>4/16/2025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E424A69-0C1F-A24F-A5DA-82687E67AB2C}" type="slidenum">
              <a:rPr lang="en-US" smtClean="0"/>
              <a:t>‹#›</a:t>
            </a:fld>
            <a:endParaRPr lang="en-US"/>
          </a:p>
        </p:txBody>
      </p:sp>
    </p:spTree>
    <p:extLst>
      <p:ext uri="{BB962C8B-B14F-4D97-AF65-F5344CB8AC3E}">
        <p14:creationId xmlns:p14="http://schemas.microsoft.com/office/powerpoint/2010/main" val="10408912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745107" y="7750819"/>
            <a:ext cx="34701480" cy="12932408"/>
          </a:xfrm>
        </p:spPr>
        <p:txBody>
          <a:bodyPr anchor="b"/>
          <a:lstStyle>
            <a:lvl1pPr>
              <a:defRPr sz="26400"/>
            </a:lvl1pPr>
          </a:lstStyle>
          <a:p>
            <a:r>
              <a:rPr lang="en-US"/>
              <a:t>Click to edit Master title style</a:t>
            </a:r>
            <a:endParaRPr lang="en-US" dirty="0"/>
          </a:p>
        </p:txBody>
      </p:sp>
      <p:sp>
        <p:nvSpPr>
          <p:cNvPr id="3" name="Text Placeholder 2"/>
          <p:cNvSpPr>
            <a:spLocks noGrp="1"/>
          </p:cNvSpPr>
          <p:nvPr>
            <p:ph type="body" idx="1"/>
          </p:nvPr>
        </p:nvSpPr>
        <p:spPr>
          <a:xfrm>
            <a:off x="2745107" y="20805572"/>
            <a:ext cx="34701480" cy="6800848"/>
          </a:xfrm>
        </p:spPr>
        <p:txBody>
          <a:bodyPr/>
          <a:lstStyle>
            <a:lvl1pPr marL="0" indent="0">
              <a:buNone/>
              <a:defRPr sz="10560">
                <a:solidFill>
                  <a:schemeClr val="tx1"/>
                </a:solidFill>
              </a:defRPr>
            </a:lvl1pPr>
            <a:lvl2pPr marL="2011680" indent="0">
              <a:buNone/>
              <a:defRPr sz="8800">
                <a:solidFill>
                  <a:schemeClr val="tx1">
                    <a:tint val="75000"/>
                  </a:schemeClr>
                </a:solidFill>
              </a:defRPr>
            </a:lvl2pPr>
            <a:lvl3pPr marL="4023360" indent="0">
              <a:buNone/>
              <a:defRPr sz="7920">
                <a:solidFill>
                  <a:schemeClr val="tx1">
                    <a:tint val="75000"/>
                  </a:schemeClr>
                </a:solidFill>
              </a:defRPr>
            </a:lvl3pPr>
            <a:lvl4pPr marL="6035040" indent="0">
              <a:buNone/>
              <a:defRPr sz="7040">
                <a:solidFill>
                  <a:schemeClr val="tx1">
                    <a:tint val="75000"/>
                  </a:schemeClr>
                </a:solidFill>
              </a:defRPr>
            </a:lvl4pPr>
            <a:lvl5pPr marL="8046720" indent="0">
              <a:buNone/>
              <a:defRPr sz="7040">
                <a:solidFill>
                  <a:schemeClr val="tx1">
                    <a:tint val="75000"/>
                  </a:schemeClr>
                </a:solidFill>
              </a:defRPr>
            </a:lvl5pPr>
            <a:lvl6pPr marL="10058400" indent="0">
              <a:buNone/>
              <a:defRPr sz="7040">
                <a:solidFill>
                  <a:schemeClr val="tx1">
                    <a:tint val="75000"/>
                  </a:schemeClr>
                </a:solidFill>
              </a:defRPr>
            </a:lvl6pPr>
            <a:lvl7pPr marL="12070080" indent="0">
              <a:buNone/>
              <a:defRPr sz="7040">
                <a:solidFill>
                  <a:schemeClr val="tx1">
                    <a:tint val="75000"/>
                  </a:schemeClr>
                </a:solidFill>
              </a:defRPr>
            </a:lvl7pPr>
            <a:lvl8pPr marL="14081760" indent="0">
              <a:buNone/>
              <a:defRPr sz="7040">
                <a:solidFill>
                  <a:schemeClr val="tx1">
                    <a:tint val="75000"/>
                  </a:schemeClr>
                </a:solidFill>
              </a:defRPr>
            </a:lvl8pPr>
            <a:lvl9pPr marL="16093440" indent="0">
              <a:buNone/>
              <a:defRPr sz="704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7E677B0-419F-3346-AEA6-E537A8118DFA}" type="datetimeFigureOut">
              <a:rPr lang="en-US" smtClean="0"/>
              <a:t>4/16/2025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E424A69-0C1F-A24F-A5DA-82687E67AB2C}" type="slidenum">
              <a:rPr lang="en-US" smtClean="0"/>
              <a:t>‹#›</a:t>
            </a:fld>
            <a:endParaRPr lang="en-US"/>
          </a:p>
        </p:txBody>
      </p:sp>
    </p:spTree>
    <p:extLst>
      <p:ext uri="{BB962C8B-B14F-4D97-AF65-F5344CB8AC3E}">
        <p14:creationId xmlns:p14="http://schemas.microsoft.com/office/powerpoint/2010/main" val="13146362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766060" y="8276166"/>
            <a:ext cx="17099280" cy="1972606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20368260" y="8276166"/>
            <a:ext cx="17099280" cy="1972606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7E677B0-419F-3346-AEA6-E537A8118DFA}" type="datetimeFigureOut">
              <a:rPr lang="en-US" smtClean="0"/>
              <a:t>4/16/2025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E424A69-0C1F-A24F-A5DA-82687E67AB2C}" type="slidenum">
              <a:rPr lang="en-US" smtClean="0"/>
              <a:t>‹#›</a:t>
            </a:fld>
            <a:endParaRPr lang="en-US"/>
          </a:p>
        </p:txBody>
      </p:sp>
    </p:spTree>
    <p:extLst>
      <p:ext uri="{BB962C8B-B14F-4D97-AF65-F5344CB8AC3E}">
        <p14:creationId xmlns:p14="http://schemas.microsoft.com/office/powerpoint/2010/main" val="25157317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771300" y="1655240"/>
            <a:ext cx="34701480" cy="60092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2771305" y="7621272"/>
            <a:ext cx="17020696" cy="3735068"/>
          </a:xfrm>
        </p:spPr>
        <p:txBody>
          <a:bodyPr anchor="b"/>
          <a:lstStyle>
            <a:lvl1pPr marL="0" indent="0">
              <a:buNone/>
              <a:defRPr sz="10560" b="1"/>
            </a:lvl1pPr>
            <a:lvl2pPr marL="2011680" indent="0">
              <a:buNone/>
              <a:defRPr sz="8800" b="1"/>
            </a:lvl2pPr>
            <a:lvl3pPr marL="4023360" indent="0">
              <a:buNone/>
              <a:defRPr sz="7920" b="1"/>
            </a:lvl3pPr>
            <a:lvl4pPr marL="6035040" indent="0">
              <a:buNone/>
              <a:defRPr sz="7040" b="1"/>
            </a:lvl4pPr>
            <a:lvl5pPr marL="8046720" indent="0">
              <a:buNone/>
              <a:defRPr sz="7040" b="1"/>
            </a:lvl5pPr>
            <a:lvl6pPr marL="10058400" indent="0">
              <a:buNone/>
              <a:defRPr sz="7040" b="1"/>
            </a:lvl6pPr>
            <a:lvl7pPr marL="12070080" indent="0">
              <a:buNone/>
              <a:defRPr sz="7040" b="1"/>
            </a:lvl7pPr>
            <a:lvl8pPr marL="14081760" indent="0">
              <a:buNone/>
              <a:defRPr sz="7040" b="1"/>
            </a:lvl8pPr>
            <a:lvl9pPr marL="16093440" indent="0">
              <a:buNone/>
              <a:defRPr sz="7040" b="1"/>
            </a:lvl9pPr>
          </a:lstStyle>
          <a:p>
            <a:pPr lvl="0"/>
            <a:r>
              <a:rPr lang="en-US"/>
              <a:t>Edit Master text styles</a:t>
            </a:r>
          </a:p>
        </p:txBody>
      </p:sp>
      <p:sp>
        <p:nvSpPr>
          <p:cNvPr id="4" name="Content Placeholder 3"/>
          <p:cNvSpPr>
            <a:spLocks noGrp="1"/>
          </p:cNvSpPr>
          <p:nvPr>
            <p:ph sz="half" idx="2"/>
          </p:nvPr>
        </p:nvSpPr>
        <p:spPr>
          <a:xfrm>
            <a:off x="2771305" y="11356340"/>
            <a:ext cx="17020696" cy="1670346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20368262" y="7621272"/>
            <a:ext cx="17104520" cy="3735068"/>
          </a:xfrm>
        </p:spPr>
        <p:txBody>
          <a:bodyPr anchor="b"/>
          <a:lstStyle>
            <a:lvl1pPr marL="0" indent="0">
              <a:buNone/>
              <a:defRPr sz="10560" b="1"/>
            </a:lvl1pPr>
            <a:lvl2pPr marL="2011680" indent="0">
              <a:buNone/>
              <a:defRPr sz="8800" b="1"/>
            </a:lvl2pPr>
            <a:lvl3pPr marL="4023360" indent="0">
              <a:buNone/>
              <a:defRPr sz="7920" b="1"/>
            </a:lvl3pPr>
            <a:lvl4pPr marL="6035040" indent="0">
              <a:buNone/>
              <a:defRPr sz="7040" b="1"/>
            </a:lvl4pPr>
            <a:lvl5pPr marL="8046720" indent="0">
              <a:buNone/>
              <a:defRPr sz="7040" b="1"/>
            </a:lvl5pPr>
            <a:lvl6pPr marL="10058400" indent="0">
              <a:buNone/>
              <a:defRPr sz="7040" b="1"/>
            </a:lvl6pPr>
            <a:lvl7pPr marL="12070080" indent="0">
              <a:buNone/>
              <a:defRPr sz="7040" b="1"/>
            </a:lvl7pPr>
            <a:lvl8pPr marL="14081760" indent="0">
              <a:buNone/>
              <a:defRPr sz="7040" b="1"/>
            </a:lvl8pPr>
            <a:lvl9pPr marL="16093440" indent="0">
              <a:buNone/>
              <a:defRPr sz="7040" b="1"/>
            </a:lvl9pPr>
          </a:lstStyle>
          <a:p>
            <a:pPr lvl="0"/>
            <a:r>
              <a:rPr lang="en-US"/>
              <a:t>Edit Master text styles</a:t>
            </a:r>
          </a:p>
        </p:txBody>
      </p:sp>
      <p:sp>
        <p:nvSpPr>
          <p:cNvPr id="6" name="Content Placeholder 5"/>
          <p:cNvSpPr>
            <a:spLocks noGrp="1"/>
          </p:cNvSpPr>
          <p:nvPr>
            <p:ph sz="quarter" idx="4"/>
          </p:nvPr>
        </p:nvSpPr>
        <p:spPr>
          <a:xfrm>
            <a:off x="20368262" y="11356340"/>
            <a:ext cx="17104520" cy="1670346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7E677B0-419F-3346-AEA6-E537A8118DFA}" type="datetimeFigureOut">
              <a:rPr lang="en-US" smtClean="0"/>
              <a:t>4/16/2025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E424A69-0C1F-A24F-A5DA-82687E67AB2C}" type="slidenum">
              <a:rPr lang="en-US" smtClean="0"/>
              <a:t>‹#›</a:t>
            </a:fld>
            <a:endParaRPr lang="en-US"/>
          </a:p>
        </p:txBody>
      </p:sp>
    </p:spTree>
    <p:extLst>
      <p:ext uri="{BB962C8B-B14F-4D97-AF65-F5344CB8AC3E}">
        <p14:creationId xmlns:p14="http://schemas.microsoft.com/office/powerpoint/2010/main" val="26169269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7E677B0-419F-3346-AEA6-E537A8118DFA}" type="datetimeFigureOut">
              <a:rPr lang="en-US" smtClean="0"/>
              <a:t>4/16/2025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E424A69-0C1F-A24F-A5DA-82687E67AB2C}" type="slidenum">
              <a:rPr lang="en-US" smtClean="0"/>
              <a:t>‹#›</a:t>
            </a:fld>
            <a:endParaRPr lang="en-US"/>
          </a:p>
        </p:txBody>
      </p:sp>
    </p:spTree>
    <p:extLst>
      <p:ext uri="{BB962C8B-B14F-4D97-AF65-F5344CB8AC3E}">
        <p14:creationId xmlns:p14="http://schemas.microsoft.com/office/powerpoint/2010/main" val="17292264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7E677B0-419F-3346-AEA6-E537A8118DFA}" type="datetimeFigureOut">
              <a:rPr lang="en-US" smtClean="0"/>
              <a:t>4/16/2025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E424A69-0C1F-A24F-A5DA-82687E67AB2C}" type="slidenum">
              <a:rPr lang="en-US" smtClean="0"/>
              <a:t>‹#›</a:t>
            </a:fld>
            <a:endParaRPr lang="en-US"/>
          </a:p>
        </p:txBody>
      </p:sp>
    </p:spTree>
    <p:extLst>
      <p:ext uri="{BB962C8B-B14F-4D97-AF65-F5344CB8AC3E}">
        <p14:creationId xmlns:p14="http://schemas.microsoft.com/office/powerpoint/2010/main" val="19160679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771301" y="2072640"/>
            <a:ext cx="12976383" cy="7254240"/>
          </a:xfrm>
        </p:spPr>
        <p:txBody>
          <a:bodyPr anchor="b"/>
          <a:lstStyle>
            <a:lvl1pPr>
              <a:defRPr sz="14080"/>
            </a:lvl1pPr>
          </a:lstStyle>
          <a:p>
            <a:r>
              <a:rPr lang="en-US"/>
              <a:t>Click to edit Master title style</a:t>
            </a:r>
            <a:endParaRPr lang="en-US" dirty="0"/>
          </a:p>
        </p:txBody>
      </p:sp>
      <p:sp>
        <p:nvSpPr>
          <p:cNvPr id="3" name="Content Placeholder 2"/>
          <p:cNvSpPr>
            <a:spLocks noGrp="1"/>
          </p:cNvSpPr>
          <p:nvPr>
            <p:ph idx="1"/>
          </p:nvPr>
        </p:nvSpPr>
        <p:spPr>
          <a:xfrm>
            <a:off x="17104520" y="4476333"/>
            <a:ext cx="20368260" cy="22093767"/>
          </a:xfrm>
        </p:spPr>
        <p:txBody>
          <a:bodyPr/>
          <a:lstStyle>
            <a:lvl1pPr>
              <a:defRPr sz="14080"/>
            </a:lvl1pPr>
            <a:lvl2pPr>
              <a:defRPr sz="12320"/>
            </a:lvl2pPr>
            <a:lvl3pPr>
              <a:defRPr sz="10560"/>
            </a:lvl3pPr>
            <a:lvl4pPr>
              <a:defRPr sz="8800"/>
            </a:lvl4pPr>
            <a:lvl5pPr>
              <a:defRPr sz="8800"/>
            </a:lvl5pPr>
            <a:lvl6pPr>
              <a:defRPr sz="8800"/>
            </a:lvl6pPr>
            <a:lvl7pPr>
              <a:defRPr sz="8800"/>
            </a:lvl7pPr>
            <a:lvl8pPr>
              <a:defRPr sz="8800"/>
            </a:lvl8pPr>
            <a:lvl9pPr>
              <a:defRPr sz="8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771301" y="9326880"/>
            <a:ext cx="12976383" cy="17279199"/>
          </a:xfrm>
        </p:spPr>
        <p:txBody>
          <a:bodyPr/>
          <a:lstStyle>
            <a:lvl1pPr marL="0" indent="0">
              <a:buNone/>
              <a:defRPr sz="7040"/>
            </a:lvl1pPr>
            <a:lvl2pPr marL="2011680" indent="0">
              <a:buNone/>
              <a:defRPr sz="6160"/>
            </a:lvl2pPr>
            <a:lvl3pPr marL="4023360" indent="0">
              <a:buNone/>
              <a:defRPr sz="5280"/>
            </a:lvl3pPr>
            <a:lvl4pPr marL="6035040" indent="0">
              <a:buNone/>
              <a:defRPr sz="4400"/>
            </a:lvl4pPr>
            <a:lvl5pPr marL="8046720" indent="0">
              <a:buNone/>
              <a:defRPr sz="4400"/>
            </a:lvl5pPr>
            <a:lvl6pPr marL="10058400" indent="0">
              <a:buNone/>
              <a:defRPr sz="4400"/>
            </a:lvl6pPr>
            <a:lvl7pPr marL="12070080" indent="0">
              <a:buNone/>
              <a:defRPr sz="4400"/>
            </a:lvl7pPr>
            <a:lvl8pPr marL="14081760" indent="0">
              <a:buNone/>
              <a:defRPr sz="4400"/>
            </a:lvl8pPr>
            <a:lvl9pPr marL="16093440" indent="0">
              <a:buNone/>
              <a:defRPr sz="4400"/>
            </a:lvl9pPr>
          </a:lstStyle>
          <a:p>
            <a:pPr lvl="0"/>
            <a:r>
              <a:rPr lang="en-US"/>
              <a:t>Edit Master text styles</a:t>
            </a:r>
          </a:p>
        </p:txBody>
      </p:sp>
      <p:sp>
        <p:nvSpPr>
          <p:cNvPr id="5" name="Date Placeholder 4"/>
          <p:cNvSpPr>
            <a:spLocks noGrp="1"/>
          </p:cNvSpPr>
          <p:nvPr>
            <p:ph type="dt" sz="half" idx="10"/>
          </p:nvPr>
        </p:nvSpPr>
        <p:spPr/>
        <p:txBody>
          <a:bodyPr/>
          <a:lstStyle/>
          <a:p>
            <a:fld id="{37E677B0-419F-3346-AEA6-E537A8118DFA}" type="datetimeFigureOut">
              <a:rPr lang="en-US" smtClean="0"/>
              <a:t>4/16/2025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E424A69-0C1F-A24F-A5DA-82687E67AB2C}" type="slidenum">
              <a:rPr lang="en-US" smtClean="0"/>
              <a:t>‹#›</a:t>
            </a:fld>
            <a:endParaRPr lang="en-US"/>
          </a:p>
        </p:txBody>
      </p:sp>
    </p:spTree>
    <p:extLst>
      <p:ext uri="{BB962C8B-B14F-4D97-AF65-F5344CB8AC3E}">
        <p14:creationId xmlns:p14="http://schemas.microsoft.com/office/powerpoint/2010/main" val="10087761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771301" y="2072640"/>
            <a:ext cx="12976383" cy="7254240"/>
          </a:xfrm>
        </p:spPr>
        <p:txBody>
          <a:bodyPr anchor="b"/>
          <a:lstStyle>
            <a:lvl1pPr>
              <a:defRPr sz="14080"/>
            </a:lvl1pPr>
          </a:lstStyle>
          <a:p>
            <a:r>
              <a:rPr lang="en-US"/>
              <a:t>Click to edit Master title style</a:t>
            </a:r>
            <a:endParaRPr lang="en-US" dirty="0"/>
          </a:p>
        </p:txBody>
      </p:sp>
      <p:sp>
        <p:nvSpPr>
          <p:cNvPr id="3" name="Picture Placeholder 2"/>
          <p:cNvSpPr>
            <a:spLocks noGrp="1" noChangeAspect="1"/>
          </p:cNvSpPr>
          <p:nvPr>
            <p:ph type="pic" idx="1"/>
          </p:nvPr>
        </p:nvSpPr>
        <p:spPr>
          <a:xfrm>
            <a:off x="17104520" y="4476333"/>
            <a:ext cx="20368260" cy="22093767"/>
          </a:xfrm>
        </p:spPr>
        <p:txBody>
          <a:bodyPr anchor="t"/>
          <a:lstStyle>
            <a:lvl1pPr marL="0" indent="0">
              <a:buNone/>
              <a:defRPr sz="14080"/>
            </a:lvl1pPr>
            <a:lvl2pPr marL="2011680" indent="0">
              <a:buNone/>
              <a:defRPr sz="12320"/>
            </a:lvl2pPr>
            <a:lvl3pPr marL="4023360" indent="0">
              <a:buNone/>
              <a:defRPr sz="10560"/>
            </a:lvl3pPr>
            <a:lvl4pPr marL="6035040" indent="0">
              <a:buNone/>
              <a:defRPr sz="8800"/>
            </a:lvl4pPr>
            <a:lvl5pPr marL="8046720" indent="0">
              <a:buNone/>
              <a:defRPr sz="8800"/>
            </a:lvl5pPr>
            <a:lvl6pPr marL="10058400" indent="0">
              <a:buNone/>
              <a:defRPr sz="8800"/>
            </a:lvl6pPr>
            <a:lvl7pPr marL="12070080" indent="0">
              <a:buNone/>
              <a:defRPr sz="8800"/>
            </a:lvl7pPr>
            <a:lvl8pPr marL="14081760" indent="0">
              <a:buNone/>
              <a:defRPr sz="8800"/>
            </a:lvl8pPr>
            <a:lvl9pPr marL="16093440" indent="0">
              <a:buNone/>
              <a:defRPr sz="8800"/>
            </a:lvl9pPr>
          </a:lstStyle>
          <a:p>
            <a:r>
              <a:rPr lang="en-US"/>
              <a:t>Click icon to add picture</a:t>
            </a:r>
            <a:endParaRPr lang="en-US" dirty="0"/>
          </a:p>
        </p:txBody>
      </p:sp>
      <p:sp>
        <p:nvSpPr>
          <p:cNvPr id="4" name="Text Placeholder 3"/>
          <p:cNvSpPr>
            <a:spLocks noGrp="1"/>
          </p:cNvSpPr>
          <p:nvPr>
            <p:ph type="body" sz="half" idx="2"/>
          </p:nvPr>
        </p:nvSpPr>
        <p:spPr>
          <a:xfrm>
            <a:off x="2771301" y="9326880"/>
            <a:ext cx="12976383" cy="17279199"/>
          </a:xfrm>
        </p:spPr>
        <p:txBody>
          <a:bodyPr/>
          <a:lstStyle>
            <a:lvl1pPr marL="0" indent="0">
              <a:buNone/>
              <a:defRPr sz="7040"/>
            </a:lvl1pPr>
            <a:lvl2pPr marL="2011680" indent="0">
              <a:buNone/>
              <a:defRPr sz="6160"/>
            </a:lvl2pPr>
            <a:lvl3pPr marL="4023360" indent="0">
              <a:buNone/>
              <a:defRPr sz="5280"/>
            </a:lvl3pPr>
            <a:lvl4pPr marL="6035040" indent="0">
              <a:buNone/>
              <a:defRPr sz="4400"/>
            </a:lvl4pPr>
            <a:lvl5pPr marL="8046720" indent="0">
              <a:buNone/>
              <a:defRPr sz="4400"/>
            </a:lvl5pPr>
            <a:lvl6pPr marL="10058400" indent="0">
              <a:buNone/>
              <a:defRPr sz="4400"/>
            </a:lvl6pPr>
            <a:lvl7pPr marL="12070080" indent="0">
              <a:buNone/>
              <a:defRPr sz="4400"/>
            </a:lvl7pPr>
            <a:lvl8pPr marL="14081760" indent="0">
              <a:buNone/>
              <a:defRPr sz="4400"/>
            </a:lvl8pPr>
            <a:lvl9pPr marL="16093440" indent="0">
              <a:buNone/>
              <a:defRPr sz="4400"/>
            </a:lvl9pPr>
          </a:lstStyle>
          <a:p>
            <a:pPr lvl="0"/>
            <a:r>
              <a:rPr lang="en-US"/>
              <a:t>Edit Master text styles</a:t>
            </a:r>
          </a:p>
        </p:txBody>
      </p:sp>
      <p:sp>
        <p:nvSpPr>
          <p:cNvPr id="5" name="Date Placeholder 4"/>
          <p:cNvSpPr>
            <a:spLocks noGrp="1"/>
          </p:cNvSpPr>
          <p:nvPr>
            <p:ph type="dt" sz="half" idx="10"/>
          </p:nvPr>
        </p:nvSpPr>
        <p:spPr/>
        <p:txBody>
          <a:bodyPr/>
          <a:lstStyle/>
          <a:p>
            <a:fld id="{37E677B0-419F-3346-AEA6-E537A8118DFA}" type="datetimeFigureOut">
              <a:rPr lang="en-US" smtClean="0"/>
              <a:t>4/16/2025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E424A69-0C1F-A24F-A5DA-82687E67AB2C}" type="slidenum">
              <a:rPr lang="en-US" smtClean="0"/>
              <a:t>‹#›</a:t>
            </a:fld>
            <a:endParaRPr lang="en-US"/>
          </a:p>
        </p:txBody>
      </p:sp>
    </p:spTree>
    <p:extLst>
      <p:ext uri="{BB962C8B-B14F-4D97-AF65-F5344CB8AC3E}">
        <p14:creationId xmlns:p14="http://schemas.microsoft.com/office/powerpoint/2010/main" val="28877659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66060" y="1655240"/>
            <a:ext cx="34701480" cy="6009219"/>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766060" y="8276166"/>
            <a:ext cx="34701480" cy="19726066"/>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766060" y="28815460"/>
            <a:ext cx="9052560" cy="1655233"/>
          </a:xfrm>
          <a:prstGeom prst="rect">
            <a:avLst/>
          </a:prstGeom>
        </p:spPr>
        <p:txBody>
          <a:bodyPr vert="horz" lIns="91440" tIns="45720" rIns="91440" bIns="45720" rtlCol="0" anchor="ctr"/>
          <a:lstStyle>
            <a:lvl1pPr algn="l">
              <a:defRPr sz="5280">
                <a:solidFill>
                  <a:schemeClr val="tx1">
                    <a:tint val="75000"/>
                  </a:schemeClr>
                </a:solidFill>
              </a:defRPr>
            </a:lvl1pPr>
          </a:lstStyle>
          <a:p>
            <a:fld id="{37E677B0-419F-3346-AEA6-E537A8118DFA}" type="datetimeFigureOut">
              <a:rPr lang="en-US" smtClean="0"/>
              <a:t>4/16/2025</a:t>
            </a:fld>
            <a:endParaRPr lang="en-US"/>
          </a:p>
        </p:txBody>
      </p:sp>
      <p:sp>
        <p:nvSpPr>
          <p:cNvPr id="5" name="Footer Placeholder 4"/>
          <p:cNvSpPr>
            <a:spLocks noGrp="1"/>
          </p:cNvSpPr>
          <p:nvPr>
            <p:ph type="ftr" sz="quarter" idx="3"/>
          </p:nvPr>
        </p:nvSpPr>
        <p:spPr>
          <a:xfrm>
            <a:off x="13327380" y="28815460"/>
            <a:ext cx="13578840" cy="1655233"/>
          </a:xfrm>
          <a:prstGeom prst="rect">
            <a:avLst/>
          </a:prstGeom>
        </p:spPr>
        <p:txBody>
          <a:bodyPr vert="horz" lIns="91440" tIns="45720" rIns="91440" bIns="45720" rtlCol="0" anchor="ctr"/>
          <a:lstStyle>
            <a:lvl1pPr algn="ctr">
              <a:defRPr sz="528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28414980" y="28815460"/>
            <a:ext cx="9052560" cy="1655233"/>
          </a:xfrm>
          <a:prstGeom prst="rect">
            <a:avLst/>
          </a:prstGeom>
        </p:spPr>
        <p:txBody>
          <a:bodyPr vert="horz" lIns="91440" tIns="45720" rIns="91440" bIns="45720" rtlCol="0" anchor="ctr"/>
          <a:lstStyle>
            <a:lvl1pPr algn="r">
              <a:defRPr sz="5280">
                <a:solidFill>
                  <a:schemeClr val="tx1">
                    <a:tint val="75000"/>
                  </a:schemeClr>
                </a:solidFill>
              </a:defRPr>
            </a:lvl1pPr>
          </a:lstStyle>
          <a:p>
            <a:fld id="{5E424A69-0C1F-A24F-A5DA-82687E67AB2C}" type="slidenum">
              <a:rPr lang="en-US" smtClean="0"/>
              <a:t>‹#›</a:t>
            </a:fld>
            <a:endParaRPr lang="en-US"/>
          </a:p>
        </p:txBody>
      </p:sp>
    </p:spTree>
    <p:extLst>
      <p:ext uri="{BB962C8B-B14F-4D97-AF65-F5344CB8AC3E}">
        <p14:creationId xmlns:p14="http://schemas.microsoft.com/office/powerpoint/2010/main" val="336350746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4023360" rtl="0" eaLnBrk="1" latinLnBrk="0" hangingPunct="1">
        <a:lnSpc>
          <a:spcPct val="90000"/>
        </a:lnSpc>
        <a:spcBef>
          <a:spcPct val="0"/>
        </a:spcBef>
        <a:buNone/>
        <a:defRPr sz="19360" kern="1200">
          <a:solidFill>
            <a:schemeClr val="tx1"/>
          </a:solidFill>
          <a:latin typeface="+mj-lt"/>
          <a:ea typeface="+mj-ea"/>
          <a:cs typeface="+mj-cs"/>
        </a:defRPr>
      </a:lvl1pPr>
    </p:titleStyle>
    <p:bodyStyle>
      <a:lvl1pPr marL="1005840" indent="-1005840" algn="l" defTabSz="4023360" rtl="0" eaLnBrk="1" latinLnBrk="0" hangingPunct="1">
        <a:lnSpc>
          <a:spcPct val="90000"/>
        </a:lnSpc>
        <a:spcBef>
          <a:spcPts val="4400"/>
        </a:spcBef>
        <a:buFont typeface="Arial" panose="020B0604020202020204" pitchFamily="34" charset="0"/>
        <a:buChar char="•"/>
        <a:defRPr sz="12320" kern="1200">
          <a:solidFill>
            <a:schemeClr val="tx1"/>
          </a:solidFill>
          <a:latin typeface="+mn-lt"/>
          <a:ea typeface="+mn-ea"/>
          <a:cs typeface="+mn-cs"/>
        </a:defRPr>
      </a:lvl1pPr>
      <a:lvl2pPr marL="3017520" indent="-1005840" algn="l" defTabSz="4023360" rtl="0" eaLnBrk="1" latinLnBrk="0" hangingPunct="1">
        <a:lnSpc>
          <a:spcPct val="90000"/>
        </a:lnSpc>
        <a:spcBef>
          <a:spcPts val="2200"/>
        </a:spcBef>
        <a:buFont typeface="Arial" panose="020B0604020202020204" pitchFamily="34" charset="0"/>
        <a:buChar char="•"/>
        <a:defRPr sz="10560" kern="1200">
          <a:solidFill>
            <a:schemeClr val="tx1"/>
          </a:solidFill>
          <a:latin typeface="+mn-lt"/>
          <a:ea typeface="+mn-ea"/>
          <a:cs typeface="+mn-cs"/>
        </a:defRPr>
      </a:lvl2pPr>
      <a:lvl3pPr marL="5029200" indent="-1005840" algn="l" defTabSz="4023360" rtl="0" eaLnBrk="1" latinLnBrk="0" hangingPunct="1">
        <a:lnSpc>
          <a:spcPct val="90000"/>
        </a:lnSpc>
        <a:spcBef>
          <a:spcPts val="2200"/>
        </a:spcBef>
        <a:buFont typeface="Arial" panose="020B0604020202020204" pitchFamily="34" charset="0"/>
        <a:buChar char="•"/>
        <a:defRPr sz="8800" kern="1200">
          <a:solidFill>
            <a:schemeClr val="tx1"/>
          </a:solidFill>
          <a:latin typeface="+mn-lt"/>
          <a:ea typeface="+mn-ea"/>
          <a:cs typeface="+mn-cs"/>
        </a:defRPr>
      </a:lvl3pPr>
      <a:lvl4pPr marL="7040880" indent="-1005840" algn="l" defTabSz="4023360" rtl="0" eaLnBrk="1" latinLnBrk="0" hangingPunct="1">
        <a:lnSpc>
          <a:spcPct val="90000"/>
        </a:lnSpc>
        <a:spcBef>
          <a:spcPts val="2200"/>
        </a:spcBef>
        <a:buFont typeface="Arial" panose="020B0604020202020204" pitchFamily="34" charset="0"/>
        <a:buChar char="•"/>
        <a:defRPr sz="7920" kern="1200">
          <a:solidFill>
            <a:schemeClr val="tx1"/>
          </a:solidFill>
          <a:latin typeface="+mn-lt"/>
          <a:ea typeface="+mn-ea"/>
          <a:cs typeface="+mn-cs"/>
        </a:defRPr>
      </a:lvl4pPr>
      <a:lvl5pPr marL="9052560" indent="-1005840" algn="l" defTabSz="4023360" rtl="0" eaLnBrk="1" latinLnBrk="0" hangingPunct="1">
        <a:lnSpc>
          <a:spcPct val="90000"/>
        </a:lnSpc>
        <a:spcBef>
          <a:spcPts val="2200"/>
        </a:spcBef>
        <a:buFont typeface="Arial" panose="020B0604020202020204" pitchFamily="34" charset="0"/>
        <a:buChar char="•"/>
        <a:defRPr sz="7920" kern="1200">
          <a:solidFill>
            <a:schemeClr val="tx1"/>
          </a:solidFill>
          <a:latin typeface="+mn-lt"/>
          <a:ea typeface="+mn-ea"/>
          <a:cs typeface="+mn-cs"/>
        </a:defRPr>
      </a:lvl5pPr>
      <a:lvl6pPr marL="11064240" indent="-1005840" algn="l" defTabSz="4023360" rtl="0" eaLnBrk="1" latinLnBrk="0" hangingPunct="1">
        <a:lnSpc>
          <a:spcPct val="90000"/>
        </a:lnSpc>
        <a:spcBef>
          <a:spcPts val="2200"/>
        </a:spcBef>
        <a:buFont typeface="Arial" panose="020B0604020202020204" pitchFamily="34" charset="0"/>
        <a:buChar char="•"/>
        <a:defRPr sz="7920" kern="1200">
          <a:solidFill>
            <a:schemeClr val="tx1"/>
          </a:solidFill>
          <a:latin typeface="+mn-lt"/>
          <a:ea typeface="+mn-ea"/>
          <a:cs typeface="+mn-cs"/>
        </a:defRPr>
      </a:lvl6pPr>
      <a:lvl7pPr marL="13075920" indent="-1005840" algn="l" defTabSz="4023360" rtl="0" eaLnBrk="1" latinLnBrk="0" hangingPunct="1">
        <a:lnSpc>
          <a:spcPct val="90000"/>
        </a:lnSpc>
        <a:spcBef>
          <a:spcPts val="2200"/>
        </a:spcBef>
        <a:buFont typeface="Arial" panose="020B0604020202020204" pitchFamily="34" charset="0"/>
        <a:buChar char="•"/>
        <a:defRPr sz="7920" kern="1200">
          <a:solidFill>
            <a:schemeClr val="tx1"/>
          </a:solidFill>
          <a:latin typeface="+mn-lt"/>
          <a:ea typeface="+mn-ea"/>
          <a:cs typeface="+mn-cs"/>
        </a:defRPr>
      </a:lvl7pPr>
      <a:lvl8pPr marL="15087600" indent="-1005840" algn="l" defTabSz="4023360" rtl="0" eaLnBrk="1" latinLnBrk="0" hangingPunct="1">
        <a:lnSpc>
          <a:spcPct val="90000"/>
        </a:lnSpc>
        <a:spcBef>
          <a:spcPts val="2200"/>
        </a:spcBef>
        <a:buFont typeface="Arial" panose="020B0604020202020204" pitchFamily="34" charset="0"/>
        <a:buChar char="•"/>
        <a:defRPr sz="7920" kern="1200">
          <a:solidFill>
            <a:schemeClr val="tx1"/>
          </a:solidFill>
          <a:latin typeface="+mn-lt"/>
          <a:ea typeface="+mn-ea"/>
          <a:cs typeface="+mn-cs"/>
        </a:defRPr>
      </a:lvl8pPr>
      <a:lvl9pPr marL="17099280" indent="-1005840" algn="l" defTabSz="4023360" rtl="0" eaLnBrk="1" latinLnBrk="0" hangingPunct="1">
        <a:lnSpc>
          <a:spcPct val="90000"/>
        </a:lnSpc>
        <a:spcBef>
          <a:spcPts val="2200"/>
        </a:spcBef>
        <a:buFont typeface="Arial" panose="020B0604020202020204" pitchFamily="34" charset="0"/>
        <a:buChar char="•"/>
        <a:defRPr sz="7920" kern="1200">
          <a:solidFill>
            <a:schemeClr val="tx1"/>
          </a:solidFill>
          <a:latin typeface="+mn-lt"/>
          <a:ea typeface="+mn-ea"/>
          <a:cs typeface="+mn-cs"/>
        </a:defRPr>
      </a:lvl9pPr>
    </p:bodyStyle>
    <p:otherStyle>
      <a:defPPr>
        <a:defRPr lang="en-US"/>
      </a:defPPr>
      <a:lvl1pPr marL="0" algn="l" defTabSz="4023360" rtl="0" eaLnBrk="1" latinLnBrk="0" hangingPunct="1">
        <a:defRPr sz="7920" kern="1200">
          <a:solidFill>
            <a:schemeClr val="tx1"/>
          </a:solidFill>
          <a:latin typeface="+mn-lt"/>
          <a:ea typeface="+mn-ea"/>
          <a:cs typeface="+mn-cs"/>
        </a:defRPr>
      </a:lvl1pPr>
      <a:lvl2pPr marL="2011680" algn="l" defTabSz="4023360" rtl="0" eaLnBrk="1" latinLnBrk="0" hangingPunct="1">
        <a:defRPr sz="7920" kern="1200">
          <a:solidFill>
            <a:schemeClr val="tx1"/>
          </a:solidFill>
          <a:latin typeface="+mn-lt"/>
          <a:ea typeface="+mn-ea"/>
          <a:cs typeface="+mn-cs"/>
        </a:defRPr>
      </a:lvl2pPr>
      <a:lvl3pPr marL="4023360" algn="l" defTabSz="4023360" rtl="0" eaLnBrk="1" latinLnBrk="0" hangingPunct="1">
        <a:defRPr sz="7920" kern="1200">
          <a:solidFill>
            <a:schemeClr val="tx1"/>
          </a:solidFill>
          <a:latin typeface="+mn-lt"/>
          <a:ea typeface="+mn-ea"/>
          <a:cs typeface="+mn-cs"/>
        </a:defRPr>
      </a:lvl3pPr>
      <a:lvl4pPr marL="6035040" algn="l" defTabSz="4023360" rtl="0" eaLnBrk="1" latinLnBrk="0" hangingPunct="1">
        <a:defRPr sz="7920" kern="1200">
          <a:solidFill>
            <a:schemeClr val="tx1"/>
          </a:solidFill>
          <a:latin typeface="+mn-lt"/>
          <a:ea typeface="+mn-ea"/>
          <a:cs typeface="+mn-cs"/>
        </a:defRPr>
      </a:lvl4pPr>
      <a:lvl5pPr marL="8046720" algn="l" defTabSz="4023360" rtl="0" eaLnBrk="1" latinLnBrk="0" hangingPunct="1">
        <a:defRPr sz="7920" kern="1200">
          <a:solidFill>
            <a:schemeClr val="tx1"/>
          </a:solidFill>
          <a:latin typeface="+mn-lt"/>
          <a:ea typeface="+mn-ea"/>
          <a:cs typeface="+mn-cs"/>
        </a:defRPr>
      </a:lvl5pPr>
      <a:lvl6pPr marL="10058400" algn="l" defTabSz="4023360" rtl="0" eaLnBrk="1" latinLnBrk="0" hangingPunct="1">
        <a:defRPr sz="7920" kern="1200">
          <a:solidFill>
            <a:schemeClr val="tx1"/>
          </a:solidFill>
          <a:latin typeface="+mn-lt"/>
          <a:ea typeface="+mn-ea"/>
          <a:cs typeface="+mn-cs"/>
        </a:defRPr>
      </a:lvl6pPr>
      <a:lvl7pPr marL="12070080" algn="l" defTabSz="4023360" rtl="0" eaLnBrk="1" latinLnBrk="0" hangingPunct="1">
        <a:defRPr sz="7920" kern="1200">
          <a:solidFill>
            <a:schemeClr val="tx1"/>
          </a:solidFill>
          <a:latin typeface="+mn-lt"/>
          <a:ea typeface="+mn-ea"/>
          <a:cs typeface="+mn-cs"/>
        </a:defRPr>
      </a:lvl7pPr>
      <a:lvl8pPr marL="14081760" algn="l" defTabSz="4023360" rtl="0" eaLnBrk="1" latinLnBrk="0" hangingPunct="1">
        <a:defRPr sz="7920" kern="1200">
          <a:solidFill>
            <a:schemeClr val="tx1"/>
          </a:solidFill>
          <a:latin typeface="+mn-lt"/>
          <a:ea typeface="+mn-ea"/>
          <a:cs typeface="+mn-cs"/>
        </a:defRPr>
      </a:lvl8pPr>
      <a:lvl9pPr marL="16093440" algn="l" defTabSz="4023360" rtl="0" eaLnBrk="1" latinLnBrk="0" hangingPunct="1">
        <a:defRPr sz="792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jpeg"/><Relationship Id="rId7" Type="http://schemas.openxmlformats.org/officeDocument/2006/relationships/image" Target="../media/image6.jpe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jp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pic>
        <p:nvPicPr>
          <p:cNvPr id="15" name="Picture 14" descr="A cactus in a desert&#10;&#10;AI-generated content may be incorrect.">
            <a:extLst>
              <a:ext uri="{FF2B5EF4-FFF2-40B4-BE49-F238E27FC236}">
                <a16:creationId xmlns:a16="http://schemas.microsoft.com/office/drawing/2014/main" id="{632ECFA4-8F5E-EDD6-8E5F-2007253C4273}"/>
              </a:ext>
            </a:extLst>
          </p:cNvPr>
          <p:cNvPicPr>
            <a:picLocks noGrp="1" noRot="1" noChangeAspect="1" noMove="1" noResize="1" noEditPoints="1" noAdjustHandles="1" noChangeArrowheads="1" noChangeShapeType="1" noCrop="1"/>
          </p:cNvPicPr>
          <p:nvPr/>
        </p:nvPicPr>
        <p:blipFill>
          <a:blip r:embed="rId2">
            <a:alphaModFix amt="25000"/>
          </a:blip>
          <a:srcRect b="38574"/>
          <a:stretch/>
        </p:blipFill>
        <p:spPr>
          <a:xfrm>
            <a:off x="1" y="6194573"/>
            <a:ext cx="40233599" cy="24895028"/>
          </a:xfrm>
          <a:prstGeom prst="rect">
            <a:avLst/>
          </a:prstGeom>
        </p:spPr>
      </p:pic>
      <p:sp>
        <p:nvSpPr>
          <p:cNvPr id="52" name="Rectangle 51">
            <a:extLst>
              <a:ext uri="{FF2B5EF4-FFF2-40B4-BE49-F238E27FC236}">
                <a16:creationId xmlns:a16="http://schemas.microsoft.com/office/drawing/2014/main" id="{16FDEA0F-E87F-044D-B491-D80AD80FC8EB}"/>
              </a:ext>
            </a:extLst>
          </p:cNvPr>
          <p:cNvSpPr/>
          <p:nvPr/>
        </p:nvSpPr>
        <p:spPr>
          <a:xfrm>
            <a:off x="10528850" y="17253839"/>
            <a:ext cx="14184320" cy="76553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ABF9636B-809F-2140-9ABB-FED362148E3A}"/>
              </a:ext>
            </a:extLst>
          </p:cNvPr>
          <p:cNvSpPr/>
          <p:nvPr/>
        </p:nvSpPr>
        <p:spPr>
          <a:xfrm>
            <a:off x="0" y="0"/>
            <a:ext cx="40233600" cy="6181344"/>
          </a:xfrm>
          <a:prstGeom prst="rect">
            <a:avLst/>
          </a:prstGeom>
          <a:solidFill>
            <a:srgbClr val="A568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D642CF64-2D16-F449-A9DC-5613AC8D92E6}"/>
              </a:ext>
            </a:extLst>
          </p:cNvPr>
          <p:cNvSpPr txBox="1"/>
          <p:nvPr/>
        </p:nvSpPr>
        <p:spPr>
          <a:xfrm>
            <a:off x="8265838" y="390089"/>
            <a:ext cx="23382065" cy="2795957"/>
          </a:xfrm>
          <a:prstGeom prst="rect">
            <a:avLst/>
          </a:prstGeom>
          <a:noFill/>
        </p:spPr>
        <p:txBody>
          <a:bodyPr wrap="square" rtlCol="0">
            <a:spAutoFit/>
          </a:bodyPr>
          <a:lstStyle/>
          <a:p>
            <a:r>
              <a:rPr lang="en-US" sz="8800" b="1" dirty="0">
                <a:solidFill>
                  <a:srgbClr val="59220E"/>
                </a:solidFill>
                <a:latin typeface="Arial" panose="020B0604020202020204" pitchFamily="34" charset="0"/>
                <a:ea typeface="Oswald"/>
                <a:cs typeface="Arial" panose="020B0604020202020204" pitchFamily="34" charset="0"/>
                <a:sym typeface="Oswald"/>
              </a:rPr>
              <a:t>Arizona Water: A Framework for resource optimization</a:t>
            </a:r>
          </a:p>
        </p:txBody>
      </p:sp>
      <p:sp>
        <p:nvSpPr>
          <p:cNvPr id="33" name="Shape 68">
            <a:extLst>
              <a:ext uri="{FF2B5EF4-FFF2-40B4-BE49-F238E27FC236}">
                <a16:creationId xmlns:a16="http://schemas.microsoft.com/office/drawing/2014/main" id="{77CFE7F5-BDF6-FC43-A324-CCE525A0F54E}"/>
              </a:ext>
            </a:extLst>
          </p:cNvPr>
          <p:cNvSpPr txBox="1"/>
          <p:nvPr/>
        </p:nvSpPr>
        <p:spPr>
          <a:xfrm>
            <a:off x="25523937" y="7060747"/>
            <a:ext cx="14036345" cy="11517377"/>
          </a:xfrm>
          <a:prstGeom prst="rect">
            <a:avLst/>
          </a:prstGeom>
          <a:solidFill>
            <a:schemeClr val="bg1"/>
          </a:solidFill>
          <a:ln>
            <a:noFill/>
          </a:ln>
        </p:spPr>
        <p:txBody>
          <a:bodyPr spcFirstLastPara="1" wrap="square" lIns="83806" tIns="83806" rIns="83806" bIns="83806" anchor="t" anchorCtr="0">
            <a:noAutofit/>
          </a:bodyPr>
          <a:lstStyle/>
          <a:p>
            <a:pPr>
              <a:lnSpc>
                <a:spcPct val="115000"/>
              </a:lnSpc>
            </a:pPr>
            <a:r>
              <a:rPr lang="en-US" sz="2200" dirty="0">
                <a:latin typeface="Arial" panose="020B0604020202020204" pitchFamily="34" charset="0"/>
                <a:ea typeface="Oswald"/>
                <a:cs typeface="Arial" panose="020B0604020202020204" pitchFamily="34" charset="0"/>
                <a:sym typeface="Oswald"/>
              </a:rPr>
              <a:t> </a:t>
            </a:r>
            <a:endParaRPr sz="2200" dirty="0">
              <a:latin typeface="Arial" panose="020B0604020202020204" pitchFamily="34" charset="0"/>
              <a:ea typeface="Oswald"/>
              <a:cs typeface="Arial" panose="020B0604020202020204" pitchFamily="34" charset="0"/>
              <a:sym typeface="Oswald"/>
            </a:endParaRPr>
          </a:p>
        </p:txBody>
      </p:sp>
      <p:sp>
        <p:nvSpPr>
          <p:cNvPr id="9" name="TextBox 8">
            <a:extLst>
              <a:ext uri="{FF2B5EF4-FFF2-40B4-BE49-F238E27FC236}">
                <a16:creationId xmlns:a16="http://schemas.microsoft.com/office/drawing/2014/main" id="{199CE728-D159-834E-9FC9-F62FBD3B6DFE}"/>
              </a:ext>
            </a:extLst>
          </p:cNvPr>
          <p:cNvSpPr txBox="1"/>
          <p:nvPr/>
        </p:nvSpPr>
        <p:spPr>
          <a:xfrm>
            <a:off x="8265838" y="4286166"/>
            <a:ext cx="15733907" cy="1754326"/>
          </a:xfrm>
          <a:prstGeom prst="rect">
            <a:avLst/>
          </a:prstGeom>
          <a:noFill/>
        </p:spPr>
        <p:txBody>
          <a:bodyPr wrap="square" rtlCol="0">
            <a:spAutoFit/>
          </a:bodyPr>
          <a:lstStyle/>
          <a:p>
            <a:r>
              <a:rPr lang="en-US" sz="5400" dirty="0">
                <a:solidFill>
                  <a:srgbClr val="E8BB6A"/>
                </a:solidFill>
                <a:latin typeface="Arial" panose="020B0604020202020204" pitchFamily="34" charset="0"/>
                <a:cs typeface="Arial" panose="020B0604020202020204" pitchFamily="34" charset="0"/>
              </a:rPr>
              <a:t>The Department of Mathematics and Statistics, Northern Arizona University, Flagstaff, AZ 86011</a:t>
            </a:r>
            <a:endParaRPr lang="en-US" sz="5400" dirty="0">
              <a:solidFill>
                <a:srgbClr val="E8BB6A"/>
              </a:solidFill>
              <a:latin typeface="Oswald"/>
              <a:ea typeface="Oswald"/>
              <a:cs typeface="Oswald"/>
              <a:sym typeface="Oswald"/>
            </a:endParaRPr>
          </a:p>
        </p:txBody>
      </p:sp>
      <p:sp>
        <p:nvSpPr>
          <p:cNvPr id="10" name="TextBox 9">
            <a:extLst>
              <a:ext uri="{FF2B5EF4-FFF2-40B4-BE49-F238E27FC236}">
                <a16:creationId xmlns:a16="http://schemas.microsoft.com/office/drawing/2014/main" id="{C3863D5C-B706-1A48-8A0A-585D2FB84CE3}"/>
              </a:ext>
            </a:extLst>
          </p:cNvPr>
          <p:cNvSpPr txBox="1"/>
          <p:nvPr/>
        </p:nvSpPr>
        <p:spPr>
          <a:xfrm>
            <a:off x="8265838" y="3202776"/>
            <a:ext cx="31600692" cy="923330"/>
          </a:xfrm>
          <a:prstGeom prst="rect">
            <a:avLst/>
          </a:prstGeom>
          <a:noFill/>
        </p:spPr>
        <p:txBody>
          <a:bodyPr wrap="square" rtlCol="0">
            <a:spAutoFit/>
          </a:bodyPr>
          <a:lstStyle/>
          <a:p>
            <a:r>
              <a:rPr lang="en-US" sz="5400" dirty="0">
                <a:solidFill>
                  <a:srgbClr val="E8BB6A"/>
                </a:solidFill>
                <a:latin typeface="Arial" panose="020B0604020202020204" pitchFamily="34" charset="0"/>
                <a:ea typeface="Droid Serif"/>
                <a:cs typeface="Arial" panose="020B0604020202020204" pitchFamily="34" charset="0"/>
                <a:sym typeface="Droid Serif"/>
              </a:rPr>
              <a:t>Jack Tomlon, Delila Medlin</a:t>
            </a:r>
          </a:p>
        </p:txBody>
      </p:sp>
      <p:sp>
        <p:nvSpPr>
          <p:cNvPr id="17" name="Shape 63">
            <a:extLst>
              <a:ext uri="{FF2B5EF4-FFF2-40B4-BE49-F238E27FC236}">
                <a16:creationId xmlns:a16="http://schemas.microsoft.com/office/drawing/2014/main" id="{D4FA2EE0-800B-4C4F-9CE5-566078DE4E21}"/>
              </a:ext>
            </a:extLst>
          </p:cNvPr>
          <p:cNvSpPr txBox="1"/>
          <p:nvPr/>
        </p:nvSpPr>
        <p:spPr>
          <a:xfrm>
            <a:off x="827990" y="6864737"/>
            <a:ext cx="8878859" cy="954859"/>
          </a:xfrm>
          <a:prstGeom prst="rect">
            <a:avLst/>
          </a:prstGeom>
          <a:solidFill>
            <a:schemeClr val="bg1"/>
          </a:solidFill>
          <a:ln>
            <a:noFill/>
          </a:ln>
        </p:spPr>
        <p:txBody>
          <a:bodyPr spcFirstLastPara="1" wrap="square" lIns="83806" tIns="83806" rIns="83806" bIns="83806" anchor="t" anchorCtr="0">
            <a:noAutofit/>
          </a:bodyPr>
          <a:lstStyle/>
          <a:p>
            <a:pPr>
              <a:lnSpc>
                <a:spcPct val="115000"/>
              </a:lnSpc>
              <a:buClr>
                <a:schemeClr val="dk1"/>
              </a:buClr>
              <a:buSzPts val="1100"/>
            </a:pPr>
            <a:r>
              <a:rPr lang="en-US" sz="5000" b="1" dirty="0">
                <a:solidFill>
                  <a:srgbClr val="5F8BA6"/>
                </a:solidFill>
                <a:latin typeface="Arial" panose="020B0604020202020204" pitchFamily="34" charset="0"/>
                <a:ea typeface="Oswald"/>
                <a:cs typeface="Arial" panose="020B0604020202020204" pitchFamily="34" charset="0"/>
                <a:sym typeface="Oswald"/>
              </a:rPr>
              <a:t>Abstract</a:t>
            </a:r>
          </a:p>
          <a:p>
            <a:endParaRPr lang="en-US" sz="1532" dirty="0">
              <a:solidFill>
                <a:srgbClr val="003366"/>
              </a:solidFill>
              <a:latin typeface="Oswald"/>
              <a:ea typeface="Oswald"/>
              <a:cs typeface="Oswald"/>
              <a:sym typeface="Oswald"/>
            </a:endParaRPr>
          </a:p>
        </p:txBody>
      </p:sp>
      <p:sp>
        <p:nvSpPr>
          <p:cNvPr id="24" name="Shape 63">
            <a:extLst>
              <a:ext uri="{FF2B5EF4-FFF2-40B4-BE49-F238E27FC236}">
                <a16:creationId xmlns:a16="http://schemas.microsoft.com/office/drawing/2014/main" id="{B372B3D2-5966-644C-B559-B2F5592F0C08}"/>
              </a:ext>
            </a:extLst>
          </p:cNvPr>
          <p:cNvSpPr txBox="1"/>
          <p:nvPr/>
        </p:nvSpPr>
        <p:spPr>
          <a:xfrm>
            <a:off x="10615876" y="6605266"/>
            <a:ext cx="9428650" cy="1033678"/>
          </a:xfrm>
          <a:prstGeom prst="rect">
            <a:avLst/>
          </a:prstGeom>
          <a:noFill/>
          <a:ln>
            <a:noFill/>
          </a:ln>
        </p:spPr>
        <p:txBody>
          <a:bodyPr spcFirstLastPara="1" wrap="square" lIns="83806" tIns="83806" rIns="83806" bIns="83806" anchor="t" anchorCtr="0">
            <a:noAutofit/>
          </a:bodyPr>
          <a:lstStyle/>
          <a:p>
            <a:pPr>
              <a:lnSpc>
                <a:spcPct val="115000"/>
              </a:lnSpc>
              <a:buClr>
                <a:schemeClr val="dk1"/>
              </a:buClr>
              <a:buSzPts val="1100"/>
            </a:pPr>
            <a:endParaRPr sz="5000" b="1" dirty="0">
              <a:solidFill>
                <a:srgbClr val="003366"/>
              </a:solidFill>
              <a:latin typeface="Arial" panose="020B0604020202020204" pitchFamily="34" charset="0"/>
              <a:ea typeface="Oswald"/>
              <a:cs typeface="Arial" panose="020B0604020202020204" pitchFamily="34" charset="0"/>
              <a:sym typeface="Oswald"/>
            </a:endParaRPr>
          </a:p>
          <a:p>
            <a:endParaRPr sz="1532" dirty="0">
              <a:solidFill>
                <a:srgbClr val="003366"/>
              </a:solidFill>
              <a:latin typeface="Oswald"/>
              <a:ea typeface="Oswald"/>
              <a:cs typeface="Oswald"/>
              <a:sym typeface="Oswald"/>
            </a:endParaRPr>
          </a:p>
        </p:txBody>
      </p:sp>
      <p:sp>
        <p:nvSpPr>
          <p:cNvPr id="29" name="Shape 63">
            <a:extLst>
              <a:ext uri="{FF2B5EF4-FFF2-40B4-BE49-F238E27FC236}">
                <a16:creationId xmlns:a16="http://schemas.microsoft.com/office/drawing/2014/main" id="{CFEB8CDB-2F46-5847-BD01-970E8AC7FF18}"/>
              </a:ext>
            </a:extLst>
          </p:cNvPr>
          <p:cNvSpPr txBox="1"/>
          <p:nvPr/>
        </p:nvSpPr>
        <p:spPr>
          <a:xfrm>
            <a:off x="10557253" y="13106410"/>
            <a:ext cx="9428650" cy="1033678"/>
          </a:xfrm>
          <a:prstGeom prst="rect">
            <a:avLst/>
          </a:prstGeom>
          <a:noFill/>
          <a:ln>
            <a:noFill/>
          </a:ln>
        </p:spPr>
        <p:txBody>
          <a:bodyPr spcFirstLastPara="1" wrap="square" lIns="83806" tIns="83806" rIns="83806" bIns="83806" anchor="t" anchorCtr="0">
            <a:noAutofit/>
          </a:bodyPr>
          <a:lstStyle/>
          <a:p>
            <a:pPr>
              <a:lnSpc>
                <a:spcPct val="115000"/>
              </a:lnSpc>
              <a:buClr>
                <a:schemeClr val="dk1"/>
              </a:buClr>
              <a:buSzPts val="1100"/>
            </a:pPr>
            <a:endParaRPr sz="5000" b="1" dirty="0">
              <a:solidFill>
                <a:srgbClr val="003366"/>
              </a:solidFill>
              <a:latin typeface="Arial" panose="020B0604020202020204" pitchFamily="34" charset="0"/>
              <a:ea typeface="Oswald"/>
              <a:cs typeface="Arial" panose="020B0604020202020204" pitchFamily="34" charset="0"/>
              <a:sym typeface="Oswald"/>
            </a:endParaRPr>
          </a:p>
          <a:p>
            <a:endParaRPr sz="1532" dirty="0">
              <a:solidFill>
                <a:srgbClr val="003366"/>
              </a:solidFill>
              <a:latin typeface="Oswald"/>
              <a:ea typeface="Oswald"/>
              <a:cs typeface="Oswald"/>
              <a:sym typeface="Oswald"/>
            </a:endParaRPr>
          </a:p>
        </p:txBody>
      </p:sp>
      <p:sp>
        <p:nvSpPr>
          <p:cNvPr id="32" name="Shape 68">
            <a:extLst>
              <a:ext uri="{FF2B5EF4-FFF2-40B4-BE49-F238E27FC236}">
                <a16:creationId xmlns:a16="http://schemas.microsoft.com/office/drawing/2014/main" id="{A6BAED58-4C1F-A14A-A44E-084F6FEC7936}"/>
              </a:ext>
            </a:extLst>
          </p:cNvPr>
          <p:cNvSpPr txBox="1"/>
          <p:nvPr/>
        </p:nvSpPr>
        <p:spPr>
          <a:xfrm>
            <a:off x="21618732" y="7961994"/>
            <a:ext cx="17254347" cy="3669174"/>
          </a:xfrm>
          <a:prstGeom prst="rect">
            <a:avLst/>
          </a:prstGeom>
          <a:noFill/>
          <a:ln>
            <a:noFill/>
          </a:ln>
        </p:spPr>
        <p:txBody>
          <a:bodyPr spcFirstLastPara="1" wrap="square" lIns="83806" tIns="83806" rIns="83806" bIns="83806" anchor="t" anchorCtr="0">
            <a:noAutofit/>
          </a:bodyPr>
          <a:lstStyle/>
          <a:p>
            <a:pPr>
              <a:lnSpc>
                <a:spcPct val="115000"/>
              </a:lnSpc>
            </a:pPr>
            <a:endParaRPr sz="2200" dirty="0">
              <a:latin typeface="Arial" panose="020B0604020202020204" pitchFamily="34" charset="0"/>
              <a:ea typeface="Oswald"/>
              <a:cs typeface="Arial" panose="020B0604020202020204" pitchFamily="34" charset="0"/>
              <a:sym typeface="Oswald"/>
            </a:endParaRPr>
          </a:p>
        </p:txBody>
      </p:sp>
      <p:sp>
        <p:nvSpPr>
          <p:cNvPr id="46" name="Shape 63">
            <a:extLst>
              <a:ext uri="{FF2B5EF4-FFF2-40B4-BE49-F238E27FC236}">
                <a16:creationId xmlns:a16="http://schemas.microsoft.com/office/drawing/2014/main" id="{98D00785-3B22-8445-BFB6-F2B6486DFEB4}"/>
              </a:ext>
            </a:extLst>
          </p:cNvPr>
          <p:cNvSpPr txBox="1"/>
          <p:nvPr/>
        </p:nvSpPr>
        <p:spPr>
          <a:xfrm>
            <a:off x="25139127" y="6671023"/>
            <a:ext cx="9428650" cy="1033678"/>
          </a:xfrm>
          <a:prstGeom prst="rect">
            <a:avLst/>
          </a:prstGeom>
          <a:noFill/>
          <a:ln>
            <a:noFill/>
          </a:ln>
        </p:spPr>
        <p:txBody>
          <a:bodyPr spcFirstLastPara="1" wrap="square" lIns="83806" tIns="83806" rIns="83806" bIns="83806" anchor="t" anchorCtr="0">
            <a:noAutofit/>
          </a:bodyPr>
          <a:lstStyle/>
          <a:p>
            <a:pPr>
              <a:lnSpc>
                <a:spcPct val="115000"/>
              </a:lnSpc>
              <a:buClr>
                <a:schemeClr val="dk1"/>
              </a:buClr>
              <a:buSzPts val="1100"/>
            </a:pPr>
            <a:endParaRPr sz="5000" b="1" dirty="0">
              <a:solidFill>
                <a:srgbClr val="003366"/>
              </a:solidFill>
              <a:latin typeface="Arial" panose="020B0604020202020204" pitchFamily="34" charset="0"/>
              <a:ea typeface="Oswald"/>
              <a:cs typeface="Arial" panose="020B0604020202020204" pitchFamily="34" charset="0"/>
              <a:sym typeface="Oswald"/>
            </a:endParaRPr>
          </a:p>
          <a:p>
            <a:endParaRPr sz="1532" dirty="0">
              <a:solidFill>
                <a:srgbClr val="003366"/>
              </a:solidFill>
              <a:latin typeface="Oswald"/>
              <a:ea typeface="Oswald"/>
              <a:cs typeface="Oswald"/>
              <a:sym typeface="Oswald"/>
            </a:endParaRPr>
          </a:p>
        </p:txBody>
      </p:sp>
      <p:sp>
        <p:nvSpPr>
          <p:cNvPr id="48" name="Shape 68">
            <a:extLst>
              <a:ext uri="{FF2B5EF4-FFF2-40B4-BE49-F238E27FC236}">
                <a16:creationId xmlns:a16="http://schemas.microsoft.com/office/drawing/2014/main" id="{5AABC876-F20B-F148-8B9C-C3B6EBAEC0D5}"/>
              </a:ext>
            </a:extLst>
          </p:cNvPr>
          <p:cNvSpPr txBox="1"/>
          <p:nvPr/>
        </p:nvSpPr>
        <p:spPr>
          <a:xfrm>
            <a:off x="10563577" y="7594001"/>
            <a:ext cx="14149593" cy="9394348"/>
          </a:xfrm>
          <a:prstGeom prst="rect">
            <a:avLst/>
          </a:prstGeom>
          <a:solidFill>
            <a:schemeClr val="bg1"/>
          </a:solidFill>
          <a:ln>
            <a:noFill/>
          </a:ln>
        </p:spPr>
        <p:txBody>
          <a:bodyPr spcFirstLastPara="1" wrap="square" lIns="83806" tIns="83806" rIns="83806" bIns="83806" anchor="t" anchorCtr="0">
            <a:noAutofit/>
          </a:bodyPr>
          <a:lstStyle/>
          <a:p>
            <a:pPr>
              <a:lnSpc>
                <a:spcPct val="115000"/>
              </a:lnSpc>
            </a:pPr>
            <a:endParaRPr sz="2200" dirty="0">
              <a:latin typeface="Arial" panose="020B0604020202020204" pitchFamily="34" charset="0"/>
              <a:ea typeface="Oswald"/>
              <a:cs typeface="Arial" panose="020B0604020202020204" pitchFamily="34" charset="0"/>
              <a:sym typeface="Oswald"/>
            </a:endParaRPr>
          </a:p>
        </p:txBody>
      </p:sp>
      <p:sp>
        <p:nvSpPr>
          <p:cNvPr id="54" name="Shape 68">
            <a:extLst>
              <a:ext uri="{FF2B5EF4-FFF2-40B4-BE49-F238E27FC236}">
                <a16:creationId xmlns:a16="http://schemas.microsoft.com/office/drawing/2014/main" id="{E6B44C92-91DF-934E-896F-776D99682005}"/>
              </a:ext>
            </a:extLst>
          </p:cNvPr>
          <p:cNvSpPr txBox="1"/>
          <p:nvPr/>
        </p:nvSpPr>
        <p:spPr>
          <a:xfrm>
            <a:off x="25535172" y="20267400"/>
            <a:ext cx="14083733" cy="7132705"/>
          </a:xfrm>
          <a:prstGeom prst="rect">
            <a:avLst/>
          </a:prstGeom>
          <a:solidFill>
            <a:schemeClr val="bg1"/>
          </a:solidFill>
          <a:ln>
            <a:noFill/>
          </a:ln>
        </p:spPr>
        <p:txBody>
          <a:bodyPr spcFirstLastPara="1" wrap="square" lIns="83806" tIns="83806" rIns="83806" bIns="83806" anchor="t" anchorCtr="0">
            <a:noAutofit/>
          </a:bodyPr>
          <a:lstStyle/>
          <a:p>
            <a:pPr>
              <a:lnSpc>
                <a:spcPct val="115000"/>
              </a:lnSpc>
            </a:pPr>
            <a:r>
              <a:rPr lang="en-US" sz="2600" dirty="0">
                <a:solidFill>
                  <a:srgbClr val="000000"/>
                </a:solidFill>
                <a:latin typeface="Arial" panose="020B0604020202020204" pitchFamily="34" charset="0"/>
              </a:rPr>
              <a:t>    Arizona's water primarily goes to Industrial Agriculture Irrigation, with inefficient Surface Irrigation dominating, despite more efficient alternatives like Sprinkler and Micro-irrigation systems. While Agriculture remains vital to Arizona's economy, Irrigation efficiency can be improved. With Arizona being in the southwest desert our water management and public use it vitally important as our population increases. We found it statistically significant that there are differences in water efficiency between the irrigation methods. These differences need to be addressed and studied further to maintain efficient use in the Arizona agricultural sector. The community of Arizona needs to educate themselves and support proper legislation that help’s keep water in our homes and on our farms for future generations. </a:t>
            </a:r>
            <a:endParaRPr lang="en-US" sz="2600" dirty="0">
              <a:solidFill>
                <a:srgbClr val="000000"/>
              </a:solidFill>
              <a:latin typeface="Arial" panose="020B0604020202020204" pitchFamily="34" charset="0"/>
              <a:sym typeface="Oswald"/>
            </a:endParaRPr>
          </a:p>
          <a:p>
            <a:pPr>
              <a:lnSpc>
                <a:spcPct val="115000"/>
              </a:lnSpc>
            </a:pPr>
            <a:r>
              <a:rPr lang="en-US" sz="2600" dirty="0">
                <a:solidFill>
                  <a:srgbClr val="000000"/>
                </a:solidFill>
                <a:latin typeface="Arial" panose="020B0604020202020204" pitchFamily="34" charset="0"/>
                <a:sym typeface="Oswald"/>
              </a:rPr>
              <a:t>    One way AZ is trying to improve this through </a:t>
            </a:r>
            <a:r>
              <a:rPr lang="en-US" sz="2600" dirty="0">
                <a:solidFill>
                  <a:srgbClr val="000000"/>
                </a:solidFill>
                <a:latin typeface="Arial" panose="020B0604020202020204" pitchFamily="34" charset="0"/>
              </a:rPr>
              <a:t>42 USC 10364: Water Management Improvement Bill. This bill authorizes the Secretary (presumably of the Interior Department) to provide grants to improve water management. Though there are some drawbacks with the bill. </a:t>
            </a:r>
          </a:p>
          <a:p>
            <a:pPr marL="2168957" lvl="1" indent="-457200">
              <a:buFont typeface="Wingdings" panose="05000000000000000000" pitchFamily="2" charset="2"/>
              <a:buChar char="q"/>
            </a:pPr>
            <a:r>
              <a:rPr lang="en-US" sz="2600" dirty="0">
                <a:solidFill>
                  <a:srgbClr val="000000"/>
                </a:solidFill>
                <a:latin typeface="Arial" panose="020B0604020202020204" pitchFamily="34" charset="0"/>
              </a:rPr>
              <a:t>Limited Tribal Considerations</a:t>
            </a:r>
          </a:p>
          <a:p>
            <a:pPr marL="2168957" lvl="1" indent="-457200">
              <a:buFont typeface="Wingdings" panose="05000000000000000000" pitchFamily="2" charset="2"/>
              <a:buChar char="q"/>
            </a:pPr>
            <a:r>
              <a:rPr lang="en-US" sz="2600" dirty="0">
                <a:solidFill>
                  <a:srgbClr val="000000"/>
                </a:solidFill>
                <a:latin typeface="Arial" panose="020B0604020202020204" pitchFamily="34" charset="0"/>
              </a:rPr>
              <a:t>Ceiling on how much funding can be received</a:t>
            </a:r>
          </a:p>
          <a:p>
            <a:pPr marL="2168957" lvl="1" indent="-457200">
              <a:buFont typeface="Wingdings" panose="05000000000000000000" pitchFamily="2" charset="2"/>
              <a:buChar char="q"/>
            </a:pPr>
            <a:r>
              <a:rPr lang="en-US" sz="2600" dirty="0">
                <a:solidFill>
                  <a:srgbClr val="000000"/>
                </a:solidFill>
                <a:latin typeface="Arial" panose="020B0604020202020204" pitchFamily="34" charset="0"/>
              </a:rPr>
              <a:t>Ambiguous language on which projects are prioritized</a:t>
            </a:r>
            <a:br>
              <a:rPr lang="en-US" sz="2600" dirty="0">
                <a:solidFill>
                  <a:srgbClr val="000000"/>
                </a:solidFill>
                <a:latin typeface="Arial" panose="020B0604020202020204" pitchFamily="34" charset="0"/>
              </a:rPr>
            </a:br>
            <a:endParaRPr sz="2600" dirty="0">
              <a:solidFill>
                <a:srgbClr val="000000"/>
              </a:solidFill>
              <a:latin typeface="Arial" panose="020B0604020202020204" pitchFamily="34" charset="0"/>
              <a:sym typeface="Oswald"/>
            </a:endParaRPr>
          </a:p>
        </p:txBody>
      </p:sp>
      <p:sp>
        <p:nvSpPr>
          <p:cNvPr id="5" name="Shape 63">
            <a:extLst>
              <a:ext uri="{FF2B5EF4-FFF2-40B4-BE49-F238E27FC236}">
                <a16:creationId xmlns:a16="http://schemas.microsoft.com/office/drawing/2014/main" id="{521977DD-FB27-B56A-C9A5-F45BB55C117D}"/>
              </a:ext>
            </a:extLst>
          </p:cNvPr>
          <p:cNvSpPr txBox="1"/>
          <p:nvPr/>
        </p:nvSpPr>
        <p:spPr>
          <a:xfrm>
            <a:off x="887477" y="18303734"/>
            <a:ext cx="8819371" cy="839310"/>
          </a:xfrm>
          <a:prstGeom prst="rect">
            <a:avLst/>
          </a:prstGeom>
          <a:solidFill>
            <a:schemeClr val="bg1"/>
          </a:solidFill>
          <a:ln>
            <a:noFill/>
          </a:ln>
        </p:spPr>
        <p:txBody>
          <a:bodyPr spcFirstLastPara="1" wrap="square" lIns="83806" tIns="83806" rIns="83806" bIns="83806" anchor="t" anchorCtr="0">
            <a:noAutofit/>
          </a:bodyPr>
          <a:lstStyle/>
          <a:p>
            <a:pPr>
              <a:lnSpc>
                <a:spcPct val="115000"/>
              </a:lnSpc>
              <a:buClr>
                <a:schemeClr val="dk1"/>
              </a:buClr>
              <a:buSzPts val="1100"/>
            </a:pPr>
            <a:r>
              <a:rPr lang="en-US" sz="5000" b="1" dirty="0">
                <a:solidFill>
                  <a:srgbClr val="5F8BA6"/>
                </a:solidFill>
                <a:latin typeface="Arial" panose="020B0604020202020204" pitchFamily="34" charset="0"/>
                <a:ea typeface="Oswald"/>
                <a:cs typeface="Arial" panose="020B0604020202020204" pitchFamily="34" charset="0"/>
                <a:sym typeface="Oswald"/>
              </a:rPr>
              <a:t>The Problem</a:t>
            </a:r>
            <a:endParaRPr sz="5000" b="1" dirty="0">
              <a:solidFill>
                <a:srgbClr val="5F8BA6"/>
              </a:solidFill>
              <a:latin typeface="Arial" panose="020B0604020202020204" pitchFamily="34" charset="0"/>
              <a:ea typeface="Oswald"/>
              <a:cs typeface="Arial" panose="020B0604020202020204" pitchFamily="34" charset="0"/>
              <a:sym typeface="Oswald"/>
            </a:endParaRPr>
          </a:p>
          <a:p>
            <a:endParaRPr sz="1532" dirty="0">
              <a:solidFill>
                <a:srgbClr val="003366"/>
              </a:solidFill>
              <a:latin typeface="Oswald"/>
              <a:ea typeface="Oswald"/>
              <a:cs typeface="Oswald"/>
              <a:sym typeface="Oswald"/>
            </a:endParaRPr>
          </a:p>
        </p:txBody>
      </p:sp>
      <p:sp>
        <p:nvSpPr>
          <p:cNvPr id="11" name="TextBox 10">
            <a:extLst>
              <a:ext uri="{FF2B5EF4-FFF2-40B4-BE49-F238E27FC236}">
                <a16:creationId xmlns:a16="http://schemas.microsoft.com/office/drawing/2014/main" id="{9E054D70-F391-E31E-1794-3347AA8CB634}"/>
              </a:ext>
            </a:extLst>
          </p:cNvPr>
          <p:cNvSpPr txBox="1"/>
          <p:nvPr/>
        </p:nvSpPr>
        <p:spPr>
          <a:xfrm>
            <a:off x="849576" y="8132268"/>
            <a:ext cx="8882113" cy="9694962"/>
          </a:xfrm>
          <a:prstGeom prst="rect">
            <a:avLst/>
          </a:prstGeom>
          <a:solidFill>
            <a:schemeClr val="bg1"/>
          </a:solidFill>
        </p:spPr>
        <p:txBody>
          <a:bodyPr wrap="square" rtlCol="0">
            <a:spAutoFit/>
          </a:bodyPr>
          <a:lstStyle/>
          <a:p>
            <a:r>
              <a:rPr lang="en-US" sz="2600" dirty="0">
                <a:solidFill>
                  <a:srgbClr val="000000"/>
                </a:solidFill>
                <a:latin typeface="Arial" panose="020B0604020202020204" pitchFamily="34" charset="0"/>
              </a:rPr>
              <a:t>As of March 2025, a staggering 99% of Arizona was in a state of drought (US Drought Monitor 2025).</a:t>
            </a:r>
          </a:p>
          <a:p>
            <a:r>
              <a:rPr lang="en-US" sz="2600" dirty="0">
                <a:solidFill>
                  <a:srgbClr val="000000"/>
                </a:solidFill>
                <a:latin typeface="Arial" panose="020B0604020202020204" pitchFamily="34" charset="0"/>
              </a:rPr>
              <a:t>Decreases in precipitation in our state have brought about concerns for the future of Arizona’s water future, and how the state is going to sustain our growing population and water consumption rates. </a:t>
            </a:r>
          </a:p>
          <a:p>
            <a:endParaRPr lang="en-US" sz="2600" dirty="0">
              <a:solidFill>
                <a:srgbClr val="000000"/>
              </a:solidFill>
              <a:latin typeface="Arial" panose="020B0604020202020204" pitchFamily="34" charset="0"/>
            </a:endParaRPr>
          </a:p>
          <a:p>
            <a:r>
              <a:rPr lang="en-US" sz="2600" dirty="0">
                <a:solidFill>
                  <a:srgbClr val="000000"/>
                </a:solidFill>
                <a:latin typeface="Arial" panose="020B0604020202020204" pitchFamily="34" charset="0"/>
              </a:rPr>
              <a:t>This project analyzes water production and consumption data from the United States Geological Survey (USGS) to identify anomalies and investigate sectors exhibiting unusual water loss in Arizona. The data, collected from publicly available USGS resources includes information on water withdrawals, usage by sector, and sources such as surface and groundwater. The goal is to uncover patterns and discrepancies that may indicate inefficiencies or areas for improved water management. Additionally, this analysis explores the potential ethical and environmental benefits of increasing the use of reclaimed water within Arizona’s water management strategy. </a:t>
            </a:r>
          </a:p>
          <a:p>
            <a:endParaRPr lang="en-US" sz="2600" dirty="0">
              <a:solidFill>
                <a:srgbClr val="000000"/>
              </a:solidFill>
              <a:latin typeface="Arial" panose="020B0604020202020204" pitchFamily="34" charset="0"/>
            </a:endParaRPr>
          </a:p>
          <a:p>
            <a:r>
              <a:rPr lang="en-US" sz="2600" dirty="0">
                <a:solidFill>
                  <a:srgbClr val="000000"/>
                </a:solidFill>
                <a:latin typeface="Arial" panose="020B0604020202020204" pitchFamily="34" charset="0"/>
              </a:rPr>
              <a:t>By identifying opportunities to optimize water use and integrate sustainable practices, the project aims to support more informed decision-making for managing Arizona’s limited water resources sustainably.</a:t>
            </a:r>
          </a:p>
        </p:txBody>
      </p:sp>
      <p:pic>
        <p:nvPicPr>
          <p:cNvPr id="23" name="Picture 22" descr="A screenshot of a color palette&#10;&#10;AI-generated content may be incorrect.">
            <a:extLst>
              <a:ext uri="{FF2B5EF4-FFF2-40B4-BE49-F238E27FC236}">
                <a16:creationId xmlns:a16="http://schemas.microsoft.com/office/drawing/2014/main" id="{9A7566D8-3BFE-2503-9407-0C1B439169FB}"/>
              </a:ext>
            </a:extLst>
          </p:cNvPr>
          <p:cNvPicPr>
            <a:picLocks noChangeAspect="1"/>
          </p:cNvPicPr>
          <p:nvPr/>
        </p:nvPicPr>
        <p:blipFill>
          <a:blip r:embed="rId3"/>
          <a:stretch>
            <a:fillRect/>
          </a:stretch>
        </p:blipFill>
        <p:spPr>
          <a:xfrm>
            <a:off x="41834377" y="-185512"/>
            <a:ext cx="15240000" cy="22860000"/>
          </a:xfrm>
          <a:prstGeom prst="rect">
            <a:avLst/>
          </a:prstGeom>
        </p:spPr>
      </p:pic>
      <p:graphicFrame>
        <p:nvGraphicFramePr>
          <p:cNvPr id="2" name="Table 1">
            <a:extLst>
              <a:ext uri="{FF2B5EF4-FFF2-40B4-BE49-F238E27FC236}">
                <a16:creationId xmlns:a16="http://schemas.microsoft.com/office/drawing/2014/main" id="{99F1D006-4B1F-303D-370A-4F838C1A9946}"/>
              </a:ext>
            </a:extLst>
          </p:cNvPr>
          <p:cNvGraphicFramePr>
            <a:graphicFrameLocks noGrp="1"/>
          </p:cNvGraphicFramePr>
          <p:nvPr>
            <p:extLst>
              <p:ext uri="{D42A27DB-BD31-4B8C-83A1-F6EECF244321}">
                <p14:modId xmlns:p14="http://schemas.microsoft.com/office/powerpoint/2010/main" val="1489116619"/>
              </p:ext>
            </p:extLst>
          </p:nvPr>
        </p:nvGraphicFramePr>
        <p:xfrm>
          <a:off x="17183100" y="25173224"/>
          <a:ext cx="7508241" cy="5572624"/>
        </p:xfrm>
        <a:graphic>
          <a:graphicData uri="http://schemas.openxmlformats.org/drawingml/2006/table">
            <a:tbl>
              <a:tblPr/>
              <a:tblGrid>
                <a:gridCol w="1324984">
                  <a:extLst>
                    <a:ext uri="{9D8B030D-6E8A-4147-A177-3AD203B41FA5}">
                      <a16:colId xmlns:a16="http://schemas.microsoft.com/office/drawing/2014/main" val="582694365"/>
                    </a:ext>
                  </a:extLst>
                </a:gridCol>
                <a:gridCol w="1683833">
                  <a:extLst>
                    <a:ext uri="{9D8B030D-6E8A-4147-A177-3AD203B41FA5}">
                      <a16:colId xmlns:a16="http://schemas.microsoft.com/office/drawing/2014/main" val="2151886955"/>
                    </a:ext>
                  </a:extLst>
                </a:gridCol>
                <a:gridCol w="2732780">
                  <a:extLst>
                    <a:ext uri="{9D8B030D-6E8A-4147-A177-3AD203B41FA5}">
                      <a16:colId xmlns:a16="http://schemas.microsoft.com/office/drawing/2014/main" val="1453786238"/>
                    </a:ext>
                  </a:extLst>
                </a:gridCol>
                <a:gridCol w="1766644">
                  <a:extLst>
                    <a:ext uri="{9D8B030D-6E8A-4147-A177-3AD203B41FA5}">
                      <a16:colId xmlns:a16="http://schemas.microsoft.com/office/drawing/2014/main" val="1831567731"/>
                    </a:ext>
                  </a:extLst>
                </a:gridCol>
              </a:tblGrid>
              <a:tr h="624034">
                <a:tc gridSpan="4">
                  <a:txBody>
                    <a:bodyPr/>
                    <a:lstStyle/>
                    <a:p>
                      <a:pPr algn="ctr" fontAlgn="b"/>
                      <a:r>
                        <a:rPr lang="en-US" sz="2400" b="0" i="0" u="none" strike="noStrike" dirty="0">
                          <a:solidFill>
                            <a:srgbClr val="000000"/>
                          </a:solidFill>
                          <a:effectLst/>
                          <a:latin typeface="Consolas" panose="020B0609020204030204" pitchFamily="49" charset="0"/>
                        </a:rPr>
                        <a:t>Proportion of Irrigation method in Arizona</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839121067"/>
                  </a:ext>
                </a:extLst>
              </a:tr>
              <a:tr h="624034">
                <a:tc>
                  <a:txBody>
                    <a:bodyPr/>
                    <a:lstStyle/>
                    <a:p>
                      <a:pPr algn="l" fontAlgn="ctr"/>
                      <a:r>
                        <a:rPr lang="en-US" sz="2400" b="1" i="0" u="none" strike="noStrike" dirty="0">
                          <a:solidFill>
                            <a:srgbClr val="FFFFFF"/>
                          </a:solidFill>
                          <a:effectLst/>
                          <a:latin typeface="Consolas" panose="020B0609020204030204" pitchFamily="49" charset="0"/>
                        </a:rPr>
                        <a:t>Year</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9220E"/>
                    </a:solidFill>
                  </a:tcPr>
                </a:tc>
                <a:tc>
                  <a:txBody>
                    <a:bodyPr/>
                    <a:lstStyle/>
                    <a:p>
                      <a:pPr algn="l" fontAlgn="b"/>
                      <a:r>
                        <a:rPr lang="en-US" sz="2400" b="1" i="0" u="none" strike="noStrike" dirty="0">
                          <a:solidFill>
                            <a:srgbClr val="FFFFFF"/>
                          </a:solidFill>
                          <a:effectLst/>
                          <a:latin typeface="Consolas" panose="020B0609020204030204" pitchFamily="49" charset="0"/>
                        </a:rPr>
                        <a:t>Sprinkler</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9220E"/>
                    </a:solidFill>
                  </a:tcPr>
                </a:tc>
                <a:tc>
                  <a:txBody>
                    <a:bodyPr/>
                    <a:lstStyle/>
                    <a:p>
                      <a:pPr algn="l" fontAlgn="b"/>
                      <a:r>
                        <a:rPr lang="en-US" sz="2400" b="1" i="0" u="none" strike="noStrike" dirty="0">
                          <a:solidFill>
                            <a:srgbClr val="FFFFFF"/>
                          </a:solidFill>
                          <a:effectLst/>
                          <a:latin typeface="Consolas" panose="020B0609020204030204" pitchFamily="49" charset="0"/>
                        </a:rPr>
                        <a:t>Micro-irrigation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9220E"/>
                    </a:solidFill>
                  </a:tcPr>
                </a:tc>
                <a:tc>
                  <a:txBody>
                    <a:bodyPr/>
                    <a:lstStyle/>
                    <a:p>
                      <a:pPr algn="l" fontAlgn="b"/>
                      <a:r>
                        <a:rPr lang="en-US" sz="2400" b="1" i="0" u="none" strike="noStrike" dirty="0">
                          <a:solidFill>
                            <a:srgbClr val="FFFFFF"/>
                          </a:solidFill>
                          <a:effectLst/>
                          <a:latin typeface="Consolas" panose="020B0609020204030204" pitchFamily="49" charset="0"/>
                        </a:rPr>
                        <a:t>Surface </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9220E"/>
                    </a:solidFill>
                  </a:tcPr>
                </a:tc>
                <a:extLst>
                  <a:ext uri="{0D108BD9-81ED-4DB2-BD59-A6C34878D82A}">
                    <a16:rowId xmlns:a16="http://schemas.microsoft.com/office/drawing/2014/main" val="2465768638"/>
                  </a:ext>
                </a:extLst>
              </a:tr>
              <a:tr h="580352">
                <a:tc>
                  <a:txBody>
                    <a:bodyPr/>
                    <a:lstStyle/>
                    <a:p>
                      <a:pPr algn="ctr" fontAlgn="b"/>
                      <a:r>
                        <a:rPr lang="en-US" sz="2400" b="0" i="0" u="none" strike="noStrike" dirty="0">
                          <a:solidFill>
                            <a:srgbClr val="000000"/>
                          </a:solidFill>
                          <a:effectLst/>
                          <a:latin typeface="Consolas" panose="020B0609020204030204" pitchFamily="49" charset="0"/>
                        </a:rPr>
                        <a:t>1985</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BB69"/>
                    </a:solidFill>
                  </a:tcPr>
                </a:tc>
                <a:tc>
                  <a:txBody>
                    <a:bodyPr/>
                    <a:lstStyle/>
                    <a:p>
                      <a:pPr algn="r" fontAlgn="b"/>
                      <a:r>
                        <a:rPr lang="en-US" sz="2400" b="0" i="0" u="none" strike="noStrike">
                          <a:solidFill>
                            <a:srgbClr val="000000"/>
                          </a:solidFill>
                          <a:effectLst/>
                          <a:latin typeface="Consolas" panose="020B0609020204030204" pitchFamily="49" charset="0"/>
                        </a:rPr>
                        <a:t>19.92%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BB69"/>
                    </a:solidFill>
                  </a:tcPr>
                </a:tc>
                <a:tc>
                  <a:txBody>
                    <a:bodyPr/>
                    <a:lstStyle/>
                    <a:p>
                      <a:pPr algn="r" fontAlgn="b"/>
                      <a:r>
                        <a:rPr lang="en-US" sz="2400" b="0" i="0" u="none" strike="noStrike">
                          <a:solidFill>
                            <a:srgbClr val="000000"/>
                          </a:solidFill>
                          <a:effectLst/>
                          <a:latin typeface="Consolas" panose="020B0609020204030204" pitchFamily="49" charset="0"/>
                        </a:rPr>
                        <a:t>0.00%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BB69"/>
                    </a:solidFill>
                  </a:tcPr>
                </a:tc>
                <a:tc>
                  <a:txBody>
                    <a:bodyPr/>
                    <a:lstStyle/>
                    <a:p>
                      <a:pPr algn="r" fontAlgn="b"/>
                      <a:r>
                        <a:rPr lang="en-US" sz="2400" b="0" i="0" u="none" strike="noStrike" dirty="0">
                          <a:solidFill>
                            <a:srgbClr val="000000"/>
                          </a:solidFill>
                          <a:effectLst/>
                          <a:latin typeface="Consolas" panose="020B0609020204030204" pitchFamily="49" charset="0"/>
                        </a:rPr>
                        <a:t>80.08%</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BB69"/>
                    </a:solidFill>
                  </a:tcPr>
                </a:tc>
                <a:extLst>
                  <a:ext uri="{0D108BD9-81ED-4DB2-BD59-A6C34878D82A}">
                    <a16:rowId xmlns:a16="http://schemas.microsoft.com/office/drawing/2014/main" val="1578977587"/>
                  </a:ext>
                </a:extLst>
              </a:tr>
              <a:tr h="624034">
                <a:tc>
                  <a:txBody>
                    <a:bodyPr/>
                    <a:lstStyle/>
                    <a:p>
                      <a:pPr algn="ctr" fontAlgn="b"/>
                      <a:r>
                        <a:rPr lang="en-US" sz="2400" b="0" i="0" u="none" strike="noStrike" dirty="0">
                          <a:solidFill>
                            <a:srgbClr val="000000"/>
                          </a:solidFill>
                          <a:effectLst/>
                          <a:latin typeface="Consolas" panose="020B0609020204030204" pitchFamily="49" charset="0"/>
                        </a:rPr>
                        <a:t>1990</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r" fontAlgn="b"/>
                      <a:r>
                        <a:rPr lang="en-US" sz="2400" b="0" i="0" u="none" strike="noStrike" dirty="0">
                          <a:solidFill>
                            <a:srgbClr val="000000"/>
                          </a:solidFill>
                          <a:effectLst/>
                          <a:latin typeface="Consolas" panose="020B0609020204030204" pitchFamily="49" charset="0"/>
                        </a:rPr>
                        <a:t>20.65%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r" fontAlgn="b"/>
                      <a:r>
                        <a:rPr lang="en-US" sz="2400" b="0" i="0" u="none" strike="noStrike" dirty="0">
                          <a:solidFill>
                            <a:srgbClr val="000000"/>
                          </a:solidFill>
                          <a:effectLst/>
                          <a:latin typeface="Consolas" panose="020B0609020204030204" pitchFamily="49" charset="0"/>
                        </a:rPr>
                        <a:t>0.00%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r" fontAlgn="b"/>
                      <a:r>
                        <a:rPr lang="en-US" sz="2400" b="0" i="0" u="none" strike="noStrike" dirty="0">
                          <a:solidFill>
                            <a:srgbClr val="000000"/>
                          </a:solidFill>
                          <a:effectLst/>
                          <a:latin typeface="Consolas" panose="020B0609020204030204" pitchFamily="49" charset="0"/>
                        </a:rPr>
                        <a:t>79.35%</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303404044"/>
                  </a:ext>
                </a:extLst>
              </a:tr>
              <a:tr h="624034">
                <a:tc>
                  <a:txBody>
                    <a:bodyPr/>
                    <a:lstStyle/>
                    <a:p>
                      <a:pPr algn="ctr" fontAlgn="b"/>
                      <a:r>
                        <a:rPr lang="en-US" sz="2400" b="0" i="0" u="none" strike="noStrike">
                          <a:solidFill>
                            <a:srgbClr val="000000"/>
                          </a:solidFill>
                          <a:effectLst/>
                          <a:latin typeface="Consolas" panose="020B0609020204030204" pitchFamily="49" charset="0"/>
                        </a:rPr>
                        <a:t>1995</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BB69"/>
                    </a:solidFill>
                  </a:tcPr>
                </a:tc>
                <a:tc>
                  <a:txBody>
                    <a:bodyPr/>
                    <a:lstStyle/>
                    <a:p>
                      <a:pPr algn="r" fontAlgn="b"/>
                      <a:r>
                        <a:rPr lang="en-US" sz="2400" b="0" i="0" u="none" strike="noStrike" dirty="0">
                          <a:solidFill>
                            <a:srgbClr val="000000"/>
                          </a:solidFill>
                          <a:effectLst/>
                          <a:latin typeface="Consolas" panose="020B0609020204030204" pitchFamily="49" charset="0"/>
                        </a:rPr>
                        <a:t>18.54%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BB69"/>
                    </a:solidFill>
                  </a:tcPr>
                </a:tc>
                <a:tc>
                  <a:txBody>
                    <a:bodyPr/>
                    <a:lstStyle/>
                    <a:p>
                      <a:pPr algn="r" fontAlgn="b"/>
                      <a:r>
                        <a:rPr lang="en-US" sz="2400" b="0" i="0" u="none" strike="noStrike" dirty="0">
                          <a:solidFill>
                            <a:srgbClr val="000000"/>
                          </a:solidFill>
                          <a:effectLst/>
                          <a:latin typeface="Consolas" panose="020B0609020204030204" pitchFamily="49" charset="0"/>
                        </a:rPr>
                        <a:t>1.32%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BB69"/>
                    </a:solidFill>
                  </a:tcPr>
                </a:tc>
                <a:tc>
                  <a:txBody>
                    <a:bodyPr/>
                    <a:lstStyle/>
                    <a:p>
                      <a:pPr algn="r" fontAlgn="b"/>
                      <a:r>
                        <a:rPr lang="en-US" sz="2400" b="0" i="0" u="none" strike="noStrike">
                          <a:solidFill>
                            <a:srgbClr val="000000"/>
                          </a:solidFill>
                          <a:effectLst/>
                          <a:latin typeface="Consolas" panose="020B0609020204030204" pitchFamily="49" charset="0"/>
                        </a:rPr>
                        <a:t>80.13%</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BB69"/>
                    </a:solidFill>
                  </a:tcPr>
                </a:tc>
                <a:extLst>
                  <a:ext uri="{0D108BD9-81ED-4DB2-BD59-A6C34878D82A}">
                    <a16:rowId xmlns:a16="http://schemas.microsoft.com/office/drawing/2014/main" val="1102841199"/>
                  </a:ext>
                </a:extLst>
              </a:tr>
              <a:tr h="624034">
                <a:tc>
                  <a:txBody>
                    <a:bodyPr/>
                    <a:lstStyle/>
                    <a:p>
                      <a:pPr algn="ctr" fontAlgn="b"/>
                      <a:r>
                        <a:rPr lang="en-US" sz="2400" b="0" i="0" u="none" strike="noStrike" dirty="0">
                          <a:solidFill>
                            <a:srgbClr val="000000"/>
                          </a:solidFill>
                          <a:effectLst/>
                          <a:latin typeface="Consolas" panose="020B0609020204030204" pitchFamily="49" charset="0"/>
                        </a:rPr>
                        <a:t>2000</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r" fontAlgn="b"/>
                      <a:r>
                        <a:rPr lang="en-US" sz="2400" b="0" i="0" u="none" strike="noStrike" dirty="0">
                          <a:solidFill>
                            <a:srgbClr val="000000"/>
                          </a:solidFill>
                          <a:effectLst/>
                          <a:latin typeface="Consolas" panose="020B0609020204030204" pitchFamily="49" charset="0"/>
                        </a:rPr>
                        <a:t>21.15%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r" fontAlgn="b"/>
                      <a:r>
                        <a:rPr lang="en-US" sz="2400" b="0" i="0" u="none" strike="noStrike" dirty="0">
                          <a:solidFill>
                            <a:srgbClr val="000000"/>
                          </a:solidFill>
                          <a:effectLst/>
                          <a:latin typeface="Consolas" panose="020B0609020204030204" pitchFamily="49" charset="0"/>
                        </a:rPr>
                        <a:t>1.39%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r" fontAlgn="b"/>
                      <a:r>
                        <a:rPr lang="en-US" sz="2400" b="0" i="0" u="none" strike="noStrike" dirty="0">
                          <a:solidFill>
                            <a:srgbClr val="000000"/>
                          </a:solidFill>
                          <a:effectLst/>
                          <a:latin typeface="Consolas" panose="020B0609020204030204" pitchFamily="49" charset="0"/>
                        </a:rPr>
                        <a:t>77.46%</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733898859"/>
                  </a:ext>
                </a:extLst>
              </a:tr>
              <a:tr h="624034">
                <a:tc>
                  <a:txBody>
                    <a:bodyPr/>
                    <a:lstStyle/>
                    <a:p>
                      <a:pPr algn="ctr" fontAlgn="b"/>
                      <a:r>
                        <a:rPr lang="en-US" sz="2400" b="0" i="0" u="none" strike="noStrike">
                          <a:solidFill>
                            <a:srgbClr val="000000"/>
                          </a:solidFill>
                          <a:effectLst/>
                          <a:latin typeface="Consolas" panose="020B0609020204030204" pitchFamily="49" charset="0"/>
                        </a:rPr>
                        <a:t>2005</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BB69"/>
                    </a:solidFill>
                  </a:tcPr>
                </a:tc>
                <a:tc>
                  <a:txBody>
                    <a:bodyPr/>
                    <a:lstStyle/>
                    <a:p>
                      <a:pPr algn="r" fontAlgn="b"/>
                      <a:r>
                        <a:rPr lang="en-US" sz="2400" b="0" i="0" u="none" strike="noStrike">
                          <a:solidFill>
                            <a:srgbClr val="000000"/>
                          </a:solidFill>
                          <a:effectLst/>
                          <a:latin typeface="Consolas" panose="020B0609020204030204" pitchFamily="49" charset="0"/>
                        </a:rPr>
                        <a:t>24.75%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BB69"/>
                    </a:solidFill>
                  </a:tcPr>
                </a:tc>
                <a:tc>
                  <a:txBody>
                    <a:bodyPr/>
                    <a:lstStyle/>
                    <a:p>
                      <a:pPr algn="r" fontAlgn="b"/>
                      <a:r>
                        <a:rPr lang="en-US" sz="2400" b="0" i="0" u="none" strike="noStrike" dirty="0">
                          <a:solidFill>
                            <a:srgbClr val="000000"/>
                          </a:solidFill>
                          <a:effectLst/>
                          <a:latin typeface="Consolas" panose="020B0609020204030204" pitchFamily="49" charset="0"/>
                        </a:rPr>
                        <a:t>2.15%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BB69"/>
                    </a:solidFill>
                  </a:tcPr>
                </a:tc>
                <a:tc>
                  <a:txBody>
                    <a:bodyPr/>
                    <a:lstStyle/>
                    <a:p>
                      <a:pPr algn="r" fontAlgn="b"/>
                      <a:r>
                        <a:rPr lang="en-US" sz="2400" b="0" i="0" u="none" strike="noStrike">
                          <a:solidFill>
                            <a:srgbClr val="000000"/>
                          </a:solidFill>
                          <a:effectLst/>
                          <a:latin typeface="Consolas" panose="020B0609020204030204" pitchFamily="49" charset="0"/>
                        </a:rPr>
                        <a:t>73.10%</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BB69"/>
                    </a:solidFill>
                  </a:tcPr>
                </a:tc>
                <a:extLst>
                  <a:ext uri="{0D108BD9-81ED-4DB2-BD59-A6C34878D82A}">
                    <a16:rowId xmlns:a16="http://schemas.microsoft.com/office/drawing/2014/main" val="1161121591"/>
                  </a:ext>
                </a:extLst>
              </a:tr>
              <a:tr h="624034">
                <a:tc>
                  <a:txBody>
                    <a:bodyPr/>
                    <a:lstStyle/>
                    <a:p>
                      <a:pPr algn="ctr" fontAlgn="b"/>
                      <a:r>
                        <a:rPr lang="en-US" sz="2400" b="0" i="0" u="none" strike="noStrike" dirty="0">
                          <a:solidFill>
                            <a:srgbClr val="000000"/>
                          </a:solidFill>
                          <a:effectLst/>
                          <a:latin typeface="Consolas" panose="020B0609020204030204" pitchFamily="49" charset="0"/>
                        </a:rPr>
                        <a:t>2010</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r" fontAlgn="b"/>
                      <a:r>
                        <a:rPr lang="en-US" sz="2400" b="0" i="0" u="none" strike="noStrike" dirty="0">
                          <a:solidFill>
                            <a:srgbClr val="000000"/>
                          </a:solidFill>
                          <a:effectLst/>
                          <a:latin typeface="Consolas" panose="020B0609020204030204" pitchFamily="49" charset="0"/>
                        </a:rPr>
                        <a:t>19.64%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r" fontAlgn="b"/>
                      <a:r>
                        <a:rPr lang="en-US" sz="2400" b="0" i="0" u="none" strike="noStrike" dirty="0">
                          <a:solidFill>
                            <a:srgbClr val="000000"/>
                          </a:solidFill>
                          <a:effectLst/>
                          <a:latin typeface="Consolas" panose="020B0609020204030204" pitchFamily="49" charset="0"/>
                        </a:rPr>
                        <a:t>2.83%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r" fontAlgn="b"/>
                      <a:r>
                        <a:rPr lang="en-US" sz="2400" b="0" i="0" u="none" strike="noStrike" dirty="0">
                          <a:solidFill>
                            <a:srgbClr val="000000"/>
                          </a:solidFill>
                          <a:effectLst/>
                          <a:latin typeface="Consolas" panose="020B0609020204030204" pitchFamily="49" charset="0"/>
                        </a:rPr>
                        <a:t>77.53%</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2815446441"/>
                  </a:ext>
                </a:extLst>
              </a:tr>
              <a:tr h="624034">
                <a:tc>
                  <a:txBody>
                    <a:bodyPr/>
                    <a:lstStyle/>
                    <a:p>
                      <a:pPr algn="ctr" fontAlgn="b"/>
                      <a:r>
                        <a:rPr lang="en-US" sz="2400" b="0" i="0" u="none" strike="noStrike">
                          <a:solidFill>
                            <a:srgbClr val="000000"/>
                          </a:solidFill>
                          <a:effectLst/>
                          <a:latin typeface="Consolas" panose="020B0609020204030204" pitchFamily="49" charset="0"/>
                        </a:rPr>
                        <a:t>2015</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BB69"/>
                    </a:solidFill>
                  </a:tcPr>
                </a:tc>
                <a:tc>
                  <a:txBody>
                    <a:bodyPr/>
                    <a:lstStyle/>
                    <a:p>
                      <a:pPr algn="r" fontAlgn="b"/>
                      <a:r>
                        <a:rPr lang="en-US" sz="2400" b="0" i="0" u="none" strike="noStrike">
                          <a:solidFill>
                            <a:srgbClr val="000000"/>
                          </a:solidFill>
                          <a:effectLst/>
                          <a:latin typeface="Consolas" panose="020B0609020204030204" pitchFamily="49" charset="0"/>
                        </a:rPr>
                        <a:t>24.21%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BB69"/>
                    </a:solidFill>
                  </a:tcPr>
                </a:tc>
                <a:tc>
                  <a:txBody>
                    <a:bodyPr/>
                    <a:lstStyle/>
                    <a:p>
                      <a:pPr algn="r" fontAlgn="b"/>
                      <a:r>
                        <a:rPr lang="en-US" sz="2400" b="0" i="0" u="none" strike="noStrike">
                          <a:solidFill>
                            <a:srgbClr val="000000"/>
                          </a:solidFill>
                          <a:effectLst/>
                          <a:latin typeface="Consolas" panose="020B0609020204030204" pitchFamily="49" charset="0"/>
                        </a:rPr>
                        <a:t>5.53%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BB69"/>
                    </a:solidFill>
                  </a:tcPr>
                </a:tc>
                <a:tc>
                  <a:txBody>
                    <a:bodyPr/>
                    <a:lstStyle/>
                    <a:p>
                      <a:pPr algn="r" fontAlgn="b"/>
                      <a:r>
                        <a:rPr lang="en-US" sz="2400" b="0" i="0" u="none" strike="noStrike" dirty="0">
                          <a:solidFill>
                            <a:srgbClr val="000000"/>
                          </a:solidFill>
                          <a:effectLst/>
                          <a:latin typeface="Consolas" panose="020B0609020204030204" pitchFamily="49" charset="0"/>
                        </a:rPr>
                        <a:t>70.27%</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BB69"/>
                    </a:solidFill>
                  </a:tcPr>
                </a:tc>
                <a:extLst>
                  <a:ext uri="{0D108BD9-81ED-4DB2-BD59-A6C34878D82A}">
                    <a16:rowId xmlns:a16="http://schemas.microsoft.com/office/drawing/2014/main" val="464682416"/>
                  </a:ext>
                </a:extLst>
              </a:tr>
            </a:tbl>
          </a:graphicData>
        </a:graphic>
      </p:graphicFrame>
      <p:sp>
        <p:nvSpPr>
          <p:cNvPr id="13" name="TextBox 12">
            <a:extLst>
              <a:ext uri="{FF2B5EF4-FFF2-40B4-BE49-F238E27FC236}">
                <a16:creationId xmlns:a16="http://schemas.microsoft.com/office/drawing/2014/main" id="{CDF853AB-C512-969A-C7FB-FC4770F9CDC4}"/>
              </a:ext>
            </a:extLst>
          </p:cNvPr>
          <p:cNvSpPr txBox="1"/>
          <p:nvPr/>
        </p:nvSpPr>
        <p:spPr>
          <a:xfrm>
            <a:off x="941855" y="19455716"/>
            <a:ext cx="8764993" cy="6034857"/>
          </a:xfrm>
          <a:prstGeom prst="rect">
            <a:avLst/>
          </a:prstGeom>
          <a:solidFill>
            <a:schemeClr val="bg1"/>
          </a:solidFill>
        </p:spPr>
        <p:txBody>
          <a:bodyPr wrap="square" rtlCol="0">
            <a:spAutoFit/>
          </a:bodyPr>
          <a:lstStyle/>
          <a:p>
            <a:pPr>
              <a:lnSpc>
                <a:spcPct val="115000"/>
              </a:lnSpc>
              <a:buClr>
                <a:schemeClr val="dk1"/>
              </a:buClr>
              <a:buSzPts val="1100"/>
            </a:pPr>
            <a:r>
              <a:rPr lang="en-US" sz="2600" dirty="0">
                <a:solidFill>
                  <a:srgbClr val="000000"/>
                </a:solidFill>
                <a:latin typeface="Arial" panose="020B0604020202020204" pitchFamily="34" charset="0"/>
              </a:rPr>
              <a:t>Arizona is facing a critical water crisis due to a combination of prolonged drought, climate change, and overuse of water resources. </a:t>
            </a:r>
          </a:p>
          <a:p>
            <a:pPr marL="342900" indent="-342900">
              <a:lnSpc>
                <a:spcPct val="115000"/>
              </a:lnSpc>
              <a:buClr>
                <a:schemeClr val="dk1"/>
              </a:buClr>
              <a:buSzPct val="100000"/>
              <a:buFont typeface="Wingdings" panose="05000000000000000000" pitchFamily="2" charset="2"/>
              <a:buChar char="q"/>
            </a:pPr>
            <a:r>
              <a:rPr lang="en-US" sz="2600" dirty="0">
                <a:latin typeface="Arial" panose="020B0604020202020204" pitchFamily="34" charset="0"/>
                <a:cs typeface="Arial" panose="020B0604020202020204" pitchFamily="34" charset="0"/>
              </a:rPr>
              <a:t>The Colorado River runoff has declined sharply, dropping reservoir levels in Lake Mead and Lake Powell to historic lows. (Schmidt et al., 2023)</a:t>
            </a:r>
          </a:p>
          <a:p>
            <a:pPr marL="342900" indent="-342900">
              <a:lnSpc>
                <a:spcPct val="115000"/>
              </a:lnSpc>
              <a:buClr>
                <a:schemeClr val="dk1"/>
              </a:buClr>
              <a:buSzPct val="100000"/>
              <a:buFont typeface="Wingdings" panose="05000000000000000000" pitchFamily="2" charset="2"/>
              <a:buChar char="q"/>
            </a:pPr>
            <a:r>
              <a:rPr lang="en-US" sz="2600" dirty="0">
                <a:solidFill>
                  <a:srgbClr val="000000"/>
                </a:solidFill>
                <a:latin typeface="Arial" panose="020B0604020202020204" pitchFamily="34" charset="0"/>
              </a:rPr>
              <a:t>The combined reservoirs storage lost 33.5 million acre-feet in the past 20 years, leaving only 15 months of average consumption reserves. </a:t>
            </a:r>
            <a:r>
              <a:rPr lang="en-US" sz="2600" dirty="0">
                <a:latin typeface="Arial" panose="020B0604020202020204" pitchFamily="34" charset="0"/>
                <a:cs typeface="Arial" panose="020B0604020202020204" pitchFamily="34" charset="0"/>
              </a:rPr>
              <a:t>(Schmidt et al., 2023)</a:t>
            </a:r>
          </a:p>
          <a:p>
            <a:pPr marL="342900" indent="-342900">
              <a:lnSpc>
                <a:spcPct val="115000"/>
              </a:lnSpc>
              <a:buClr>
                <a:schemeClr val="dk1"/>
              </a:buClr>
              <a:buSzPct val="100000"/>
              <a:buFont typeface="Wingdings" panose="05000000000000000000" pitchFamily="2" charset="2"/>
              <a:buChar char="q"/>
            </a:pPr>
            <a:r>
              <a:rPr lang="en-US" sz="2600" dirty="0">
                <a:solidFill>
                  <a:srgbClr val="000000"/>
                </a:solidFill>
                <a:latin typeface="Arial" panose="020B0604020202020204" pitchFamily="34" charset="0"/>
              </a:rPr>
              <a:t>Addressing these challenges requires substantial reductions in water use and the implementation of sustainable management practices to stabilize and recover water storage levels. </a:t>
            </a:r>
          </a:p>
        </p:txBody>
      </p:sp>
      <p:sp>
        <p:nvSpPr>
          <p:cNvPr id="14" name="TextBox 13">
            <a:extLst>
              <a:ext uri="{FF2B5EF4-FFF2-40B4-BE49-F238E27FC236}">
                <a16:creationId xmlns:a16="http://schemas.microsoft.com/office/drawing/2014/main" id="{0169838E-18F4-3EA8-36DF-24BF2323EFEC}"/>
              </a:ext>
            </a:extLst>
          </p:cNvPr>
          <p:cNvSpPr txBox="1"/>
          <p:nvPr/>
        </p:nvSpPr>
        <p:spPr>
          <a:xfrm>
            <a:off x="36168554" y="7379662"/>
            <a:ext cx="3472198" cy="5724644"/>
          </a:xfrm>
          <a:prstGeom prst="rect">
            <a:avLst/>
          </a:prstGeom>
          <a:noFill/>
        </p:spPr>
        <p:txBody>
          <a:bodyPr wrap="square" rtlCol="0">
            <a:spAutoFit/>
          </a:bodyPr>
          <a:lstStyle/>
          <a:p>
            <a:pPr marL="457200" indent="-457200">
              <a:buFont typeface="Wingdings" panose="05000000000000000000" pitchFamily="2" charset="2"/>
              <a:buChar char="q"/>
            </a:pPr>
            <a:r>
              <a:rPr lang="en-US" sz="2600" dirty="0">
                <a:solidFill>
                  <a:srgbClr val="000000"/>
                </a:solidFill>
                <a:latin typeface="Arial" panose="020B0604020202020204" pitchFamily="34" charset="0"/>
              </a:rPr>
              <a:t>A positive slope indicates low water use efficiency. A negative slope indicates high efficiency. </a:t>
            </a:r>
          </a:p>
          <a:p>
            <a:pPr marL="457200" indent="-457200">
              <a:buFont typeface="Wingdings" panose="05000000000000000000" pitchFamily="2" charset="2"/>
              <a:buChar char="q"/>
            </a:pPr>
            <a:endParaRPr lang="en-US" sz="2600" dirty="0">
              <a:solidFill>
                <a:srgbClr val="000000"/>
              </a:solidFill>
              <a:latin typeface="Arial" panose="020B0604020202020204" pitchFamily="34" charset="0"/>
            </a:endParaRPr>
          </a:p>
          <a:p>
            <a:pPr marL="457200" indent="-457200">
              <a:buFont typeface="Wingdings" panose="05000000000000000000" pitchFamily="2" charset="2"/>
              <a:buChar char="q"/>
            </a:pPr>
            <a:r>
              <a:rPr lang="en-US" sz="2600" dirty="0">
                <a:solidFill>
                  <a:srgbClr val="000000"/>
                </a:solidFill>
                <a:latin typeface="Arial" panose="020B0604020202020204" pitchFamily="34" charset="0"/>
              </a:rPr>
              <a:t>There is limited data </a:t>
            </a:r>
            <a:r>
              <a:rPr lang="en-US" sz="2600">
                <a:solidFill>
                  <a:srgbClr val="000000"/>
                </a:solidFill>
                <a:latin typeface="Arial" panose="020B0604020202020204" pitchFamily="34" charset="0"/>
              </a:rPr>
              <a:t>on Micro-irrigation</a:t>
            </a:r>
            <a:r>
              <a:rPr lang="en-US" sz="2600" dirty="0">
                <a:solidFill>
                  <a:srgbClr val="000000"/>
                </a:solidFill>
                <a:latin typeface="Arial" panose="020B0604020202020204" pitchFamily="34" charset="0"/>
              </a:rPr>
              <a:t>, so this relationship may not be properly reflected in this set</a:t>
            </a:r>
            <a:r>
              <a:rPr lang="en-US" sz="2800" dirty="0">
                <a:solidFill>
                  <a:srgbClr val="000000"/>
                </a:solidFill>
                <a:latin typeface="Arial" panose="020B0604020202020204" pitchFamily="34" charset="0"/>
              </a:rPr>
              <a:t>.</a:t>
            </a:r>
          </a:p>
        </p:txBody>
      </p:sp>
      <p:sp>
        <p:nvSpPr>
          <p:cNvPr id="16" name="Shape 63">
            <a:extLst>
              <a:ext uri="{FF2B5EF4-FFF2-40B4-BE49-F238E27FC236}">
                <a16:creationId xmlns:a16="http://schemas.microsoft.com/office/drawing/2014/main" id="{77A9A723-390C-7F0F-AAB0-F07E521183F8}"/>
              </a:ext>
            </a:extLst>
          </p:cNvPr>
          <p:cNvSpPr txBox="1"/>
          <p:nvPr/>
        </p:nvSpPr>
        <p:spPr>
          <a:xfrm>
            <a:off x="25513961" y="18921877"/>
            <a:ext cx="14071809" cy="1036378"/>
          </a:xfrm>
          <a:prstGeom prst="rect">
            <a:avLst/>
          </a:prstGeom>
          <a:solidFill>
            <a:schemeClr val="bg1"/>
          </a:solidFill>
          <a:ln>
            <a:noFill/>
          </a:ln>
        </p:spPr>
        <p:txBody>
          <a:bodyPr spcFirstLastPara="1" wrap="square" lIns="83806" tIns="83806" rIns="83806" bIns="83806" anchor="t" anchorCtr="0">
            <a:noAutofit/>
          </a:bodyPr>
          <a:lstStyle/>
          <a:p>
            <a:pPr>
              <a:lnSpc>
                <a:spcPct val="115000"/>
              </a:lnSpc>
              <a:buClr>
                <a:schemeClr val="dk1"/>
              </a:buClr>
              <a:buSzPts val="1100"/>
            </a:pPr>
            <a:r>
              <a:rPr lang="en-US" sz="5000" b="1" dirty="0">
                <a:solidFill>
                  <a:srgbClr val="5F8BA6"/>
                </a:solidFill>
                <a:latin typeface="Arial" panose="020B0604020202020204" pitchFamily="34" charset="0"/>
                <a:ea typeface="Oswald"/>
                <a:cs typeface="Arial" panose="020B0604020202020204" pitchFamily="34" charset="0"/>
                <a:sym typeface="Oswald"/>
              </a:rPr>
              <a:t>Discussion</a:t>
            </a:r>
          </a:p>
          <a:p>
            <a:endParaRPr lang="en-US" sz="1532" dirty="0">
              <a:solidFill>
                <a:srgbClr val="003366"/>
              </a:solidFill>
              <a:latin typeface="Oswald"/>
              <a:ea typeface="Oswald"/>
              <a:cs typeface="Oswald"/>
              <a:sym typeface="Oswald"/>
            </a:endParaRPr>
          </a:p>
        </p:txBody>
      </p:sp>
      <p:sp>
        <p:nvSpPr>
          <p:cNvPr id="21" name="Shape 63">
            <a:extLst>
              <a:ext uri="{FF2B5EF4-FFF2-40B4-BE49-F238E27FC236}">
                <a16:creationId xmlns:a16="http://schemas.microsoft.com/office/drawing/2014/main" id="{947DE1AB-E8AA-32F3-4255-B187B88FCB34}"/>
              </a:ext>
            </a:extLst>
          </p:cNvPr>
          <p:cNvSpPr txBox="1"/>
          <p:nvPr/>
        </p:nvSpPr>
        <p:spPr>
          <a:xfrm>
            <a:off x="10565495" y="6430502"/>
            <a:ext cx="8931829" cy="928290"/>
          </a:xfrm>
          <a:prstGeom prst="rect">
            <a:avLst/>
          </a:prstGeom>
          <a:solidFill>
            <a:schemeClr val="bg1"/>
          </a:solidFill>
          <a:ln>
            <a:noFill/>
          </a:ln>
        </p:spPr>
        <p:txBody>
          <a:bodyPr spcFirstLastPara="1" wrap="square" lIns="83806" tIns="83806" rIns="83806" bIns="83806" anchor="t" anchorCtr="0">
            <a:noAutofit/>
          </a:bodyPr>
          <a:lstStyle/>
          <a:p>
            <a:pPr>
              <a:lnSpc>
                <a:spcPct val="115000"/>
              </a:lnSpc>
              <a:buClr>
                <a:schemeClr val="dk1"/>
              </a:buClr>
              <a:buSzPts val="1100"/>
            </a:pPr>
            <a:r>
              <a:rPr lang="en-US" sz="5000" b="1" dirty="0">
                <a:solidFill>
                  <a:srgbClr val="5F8BA6"/>
                </a:solidFill>
                <a:latin typeface="Arial" panose="020B0604020202020204" pitchFamily="34" charset="0"/>
                <a:ea typeface="Oswald"/>
                <a:cs typeface="Arial" panose="020B0604020202020204" pitchFamily="34" charset="0"/>
                <a:sym typeface="Oswald"/>
              </a:rPr>
              <a:t>Analysis</a:t>
            </a:r>
            <a:endParaRPr sz="5000" b="1" dirty="0">
              <a:solidFill>
                <a:srgbClr val="5F8BA6"/>
              </a:solidFill>
              <a:latin typeface="Arial" panose="020B0604020202020204" pitchFamily="34" charset="0"/>
              <a:ea typeface="Oswald"/>
              <a:cs typeface="Arial" panose="020B0604020202020204" pitchFamily="34" charset="0"/>
              <a:sym typeface="Oswald"/>
            </a:endParaRPr>
          </a:p>
          <a:p>
            <a:endParaRPr sz="1532" dirty="0">
              <a:solidFill>
                <a:srgbClr val="003366"/>
              </a:solidFill>
              <a:latin typeface="Oswald"/>
              <a:ea typeface="Oswald"/>
              <a:cs typeface="Oswald"/>
              <a:sym typeface="Oswald"/>
            </a:endParaRPr>
          </a:p>
        </p:txBody>
      </p:sp>
      <p:sp>
        <p:nvSpPr>
          <p:cNvPr id="22" name="TextBox 21">
            <a:extLst>
              <a:ext uri="{FF2B5EF4-FFF2-40B4-BE49-F238E27FC236}">
                <a16:creationId xmlns:a16="http://schemas.microsoft.com/office/drawing/2014/main" id="{6D30F107-B72F-DE9B-58C3-E4C768E59076}"/>
              </a:ext>
            </a:extLst>
          </p:cNvPr>
          <p:cNvSpPr txBox="1"/>
          <p:nvPr/>
        </p:nvSpPr>
        <p:spPr>
          <a:xfrm>
            <a:off x="10745466" y="13250140"/>
            <a:ext cx="13591021" cy="4493538"/>
          </a:xfrm>
          <a:prstGeom prst="rect">
            <a:avLst/>
          </a:prstGeom>
          <a:noFill/>
        </p:spPr>
        <p:txBody>
          <a:bodyPr wrap="square" rtlCol="0">
            <a:spAutoFit/>
          </a:bodyPr>
          <a:lstStyle/>
          <a:p>
            <a:endParaRPr lang="en-US" sz="2600" dirty="0">
              <a:solidFill>
                <a:srgbClr val="000000"/>
              </a:solidFill>
              <a:latin typeface="Arial" panose="020B0604020202020204" pitchFamily="34" charset="0"/>
            </a:endParaRPr>
          </a:p>
          <a:p>
            <a:pPr marL="457200" indent="-457200">
              <a:buFont typeface="Wingdings" panose="05000000000000000000" pitchFamily="2" charset="2"/>
              <a:buChar char="q"/>
            </a:pPr>
            <a:r>
              <a:rPr lang="en-US" sz="2600" dirty="0">
                <a:solidFill>
                  <a:srgbClr val="000000"/>
                </a:solidFill>
                <a:latin typeface="Arial" panose="020B0604020202020204" pitchFamily="34" charset="0"/>
              </a:rPr>
              <a:t>The plots to the right are the Domestic Water use per capita per person of water form the </a:t>
            </a:r>
            <a:r>
              <a:rPr lang="en-US" sz="2600" i="1" dirty="0">
                <a:solidFill>
                  <a:srgbClr val="000000"/>
                </a:solidFill>
                <a:latin typeface="Arial" panose="020B0604020202020204" pitchFamily="34" charset="0"/>
              </a:rPr>
              <a:t>public supply </a:t>
            </a:r>
            <a:r>
              <a:rPr lang="en-US" sz="2600" dirty="0">
                <a:solidFill>
                  <a:srgbClr val="000000"/>
                </a:solidFill>
                <a:latin typeface="Arial" panose="020B0604020202020204" pitchFamily="34" charset="0"/>
              </a:rPr>
              <a:t>and </a:t>
            </a:r>
            <a:r>
              <a:rPr lang="en-US" sz="2600" i="1" dirty="0">
                <a:solidFill>
                  <a:srgbClr val="000000"/>
                </a:solidFill>
                <a:latin typeface="Arial" panose="020B0604020202020204" pitchFamily="34" charset="0"/>
              </a:rPr>
              <a:t>self-supplied </a:t>
            </a:r>
            <a:r>
              <a:rPr lang="en-US" sz="2600" dirty="0">
                <a:solidFill>
                  <a:srgbClr val="000000"/>
                </a:solidFill>
                <a:latin typeface="Arial" panose="020B0604020202020204" pitchFamily="34" charset="0"/>
              </a:rPr>
              <a:t>to the sector</a:t>
            </a:r>
            <a:endParaRPr lang="en-US" sz="2600" i="1" dirty="0">
              <a:solidFill>
                <a:srgbClr val="000000"/>
              </a:solidFill>
              <a:latin typeface="Arial" panose="020B0604020202020204" pitchFamily="34" charset="0"/>
            </a:endParaRPr>
          </a:p>
          <a:p>
            <a:pPr marL="457200" indent="-457200">
              <a:buFont typeface="Wingdings" panose="05000000000000000000" pitchFamily="2" charset="2"/>
              <a:buChar char="q"/>
            </a:pPr>
            <a:r>
              <a:rPr lang="en-US" sz="2600" dirty="0">
                <a:solidFill>
                  <a:srgbClr val="000000"/>
                </a:solidFill>
                <a:latin typeface="Arial" panose="020B0604020202020204" pitchFamily="34" charset="0"/>
              </a:rPr>
              <a:t>There is a large discrepancy between Domestic use from Public vs. Self-Supplied water.</a:t>
            </a:r>
          </a:p>
          <a:p>
            <a:pPr marL="457200" indent="-457200">
              <a:buFont typeface="Wingdings" panose="05000000000000000000" pitchFamily="2" charset="2"/>
              <a:buChar char="q"/>
            </a:pPr>
            <a:r>
              <a:rPr lang="en-US" sz="2600" dirty="0">
                <a:solidFill>
                  <a:srgbClr val="000000"/>
                </a:solidFill>
                <a:latin typeface="Arial" panose="020B0604020202020204" pitchFamily="34" charset="0"/>
              </a:rPr>
              <a:t>Mohave and La Paz county seem to be dependent on publicly supplied water for domestic use </a:t>
            </a:r>
          </a:p>
          <a:p>
            <a:pPr marL="457200" indent="-457200">
              <a:buFont typeface="Wingdings" panose="05000000000000000000" pitchFamily="2" charset="2"/>
              <a:buChar char="q"/>
            </a:pPr>
            <a:r>
              <a:rPr lang="en-US" sz="2600" dirty="0">
                <a:solidFill>
                  <a:srgbClr val="000000"/>
                </a:solidFill>
                <a:latin typeface="Arial" panose="020B0604020202020204" pitchFamily="34" charset="0"/>
              </a:rPr>
              <a:t>Pinal, Graham, Santa Cruz counties conversely use more self-supplied water over publicly-supplied  </a:t>
            </a:r>
          </a:p>
          <a:p>
            <a:pPr marL="457200" indent="-457200">
              <a:buFont typeface="Wingdings" panose="05000000000000000000" pitchFamily="2" charset="2"/>
              <a:buChar char="q"/>
            </a:pPr>
            <a:endParaRPr lang="en-US" sz="2600" dirty="0">
              <a:solidFill>
                <a:srgbClr val="000000"/>
              </a:solidFill>
              <a:latin typeface="Arial" panose="020B0604020202020204" pitchFamily="34" charset="0"/>
            </a:endParaRPr>
          </a:p>
          <a:p>
            <a:pPr marL="457200" indent="-457200">
              <a:buFont typeface="Wingdings" panose="05000000000000000000" pitchFamily="2" charset="2"/>
              <a:buChar char="q"/>
            </a:pPr>
            <a:endParaRPr lang="en-US" sz="2600" dirty="0">
              <a:solidFill>
                <a:srgbClr val="000000"/>
              </a:solidFill>
              <a:latin typeface="Arial" panose="020B0604020202020204" pitchFamily="34" charset="0"/>
            </a:endParaRPr>
          </a:p>
          <a:p>
            <a:pPr marL="457200" indent="-457200">
              <a:buFont typeface="Wingdings" panose="05000000000000000000" pitchFamily="2" charset="2"/>
              <a:buChar char="q"/>
            </a:pPr>
            <a:endParaRPr lang="en-US" sz="2600" dirty="0">
              <a:solidFill>
                <a:srgbClr val="000000"/>
              </a:solidFill>
              <a:latin typeface="Arial" panose="020B0604020202020204" pitchFamily="34" charset="0"/>
            </a:endParaRPr>
          </a:p>
        </p:txBody>
      </p:sp>
      <p:sp>
        <p:nvSpPr>
          <p:cNvPr id="25" name="Shape 63">
            <a:extLst>
              <a:ext uri="{FF2B5EF4-FFF2-40B4-BE49-F238E27FC236}">
                <a16:creationId xmlns:a16="http://schemas.microsoft.com/office/drawing/2014/main" id="{5CD680CF-85D6-B7ED-2697-ADAB973739AD}"/>
              </a:ext>
            </a:extLst>
          </p:cNvPr>
          <p:cNvSpPr txBox="1"/>
          <p:nvPr/>
        </p:nvSpPr>
        <p:spPr>
          <a:xfrm>
            <a:off x="25523937" y="27674100"/>
            <a:ext cx="14072114" cy="928290"/>
          </a:xfrm>
          <a:prstGeom prst="rect">
            <a:avLst/>
          </a:prstGeom>
          <a:solidFill>
            <a:schemeClr val="bg1"/>
          </a:solidFill>
          <a:ln>
            <a:noFill/>
          </a:ln>
        </p:spPr>
        <p:txBody>
          <a:bodyPr spcFirstLastPara="1" wrap="square" lIns="83806" tIns="83806" rIns="83806" bIns="83806" anchor="t" anchorCtr="0">
            <a:noAutofit/>
          </a:bodyPr>
          <a:lstStyle/>
          <a:p>
            <a:pPr>
              <a:lnSpc>
                <a:spcPct val="115000"/>
              </a:lnSpc>
              <a:buClr>
                <a:schemeClr val="dk1"/>
              </a:buClr>
              <a:buSzPts val="1100"/>
            </a:pPr>
            <a:r>
              <a:rPr lang="en-US" sz="5000" b="1" dirty="0">
                <a:solidFill>
                  <a:srgbClr val="5F8BA6"/>
                </a:solidFill>
                <a:latin typeface="Arial" panose="020B0604020202020204" pitchFamily="34" charset="0"/>
                <a:ea typeface="Oswald"/>
                <a:cs typeface="Arial" panose="020B0604020202020204" pitchFamily="34" charset="0"/>
                <a:sym typeface="Oswald"/>
              </a:rPr>
              <a:t>References &amp; Acknowledgements </a:t>
            </a:r>
            <a:endParaRPr sz="5000" b="1" dirty="0">
              <a:solidFill>
                <a:srgbClr val="5F8BA6"/>
              </a:solidFill>
              <a:latin typeface="Arial" panose="020B0604020202020204" pitchFamily="34" charset="0"/>
              <a:ea typeface="Oswald"/>
              <a:cs typeface="Arial" panose="020B0604020202020204" pitchFamily="34" charset="0"/>
              <a:sym typeface="Oswald"/>
            </a:endParaRPr>
          </a:p>
          <a:p>
            <a:endParaRPr sz="1532" dirty="0">
              <a:solidFill>
                <a:srgbClr val="003366"/>
              </a:solidFill>
              <a:latin typeface="Oswald"/>
              <a:ea typeface="Oswald"/>
              <a:cs typeface="Oswald"/>
              <a:sym typeface="Oswald"/>
            </a:endParaRPr>
          </a:p>
        </p:txBody>
      </p:sp>
      <p:sp>
        <p:nvSpPr>
          <p:cNvPr id="3" name="TextBox 2">
            <a:extLst>
              <a:ext uri="{FF2B5EF4-FFF2-40B4-BE49-F238E27FC236}">
                <a16:creationId xmlns:a16="http://schemas.microsoft.com/office/drawing/2014/main" id="{6239C815-73BE-0E5B-5976-8259D91FA3B2}"/>
              </a:ext>
            </a:extLst>
          </p:cNvPr>
          <p:cNvSpPr txBox="1"/>
          <p:nvPr/>
        </p:nvSpPr>
        <p:spPr>
          <a:xfrm>
            <a:off x="941855" y="25879445"/>
            <a:ext cx="8764994" cy="1129412"/>
          </a:xfrm>
          <a:prstGeom prst="rect">
            <a:avLst/>
          </a:prstGeom>
          <a:solidFill>
            <a:schemeClr val="bg1"/>
          </a:solidFill>
        </p:spPr>
        <p:txBody>
          <a:bodyPr wrap="square" rtlCol="0">
            <a:spAutoFit/>
          </a:bodyPr>
          <a:lstStyle/>
          <a:p>
            <a:r>
              <a:rPr lang="en-US" sz="5000" b="1" dirty="0">
                <a:solidFill>
                  <a:srgbClr val="5F8BA6"/>
                </a:solidFill>
                <a:latin typeface="Arial" panose="020B0604020202020204" pitchFamily="34" charset="0"/>
                <a:cs typeface="Arial" panose="020B0604020202020204" pitchFamily="34" charset="0"/>
              </a:rPr>
              <a:t>Key</a:t>
            </a:r>
            <a:r>
              <a:rPr lang="en-US" dirty="0"/>
              <a:t> </a:t>
            </a:r>
            <a:r>
              <a:rPr lang="en-US" sz="5000" b="1" dirty="0">
                <a:solidFill>
                  <a:srgbClr val="5F8BA6"/>
                </a:solidFill>
                <a:latin typeface="Arial" panose="020B0604020202020204" pitchFamily="34" charset="0"/>
                <a:cs typeface="Arial" panose="020B0604020202020204" pitchFamily="34" charset="0"/>
              </a:rPr>
              <a:t>Questions</a:t>
            </a:r>
          </a:p>
        </p:txBody>
      </p:sp>
      <p:sp>
        <p:nvSpPr>
          <p:cNvPr id="4" name="TextBox 3">
            <a:extLst>
              <a:ext uri="{FF2B5EF4-FFF2-40B4-BE49-F238E27FC236}">
                <a16:creationId xmlns:a16="http://schemas.microsoft.com/office/drawing/2014/main" id="{792614A5-25BD-B941-DE6E-672664C6ACD1}"/>
              </a:ext>
            </a:extLst>
          </p:cNvPr>
          <p:cNvSpPr txBox="1"/>
          <p:nvPr/>
        </p:nvSpPr>
        <p:spPr>
          <a:xfrm>
            <a:off x="941855" y="27437682"/>
            <a:ext cx="8764993" cy="2893100"/>
          </a:xfrm>
          <a:prstGeom prst="rect">
            <a:avLst/>
          </a:prstGeom>
          <a:solidFill>
            <a:schemeClr val="bg1"/>
          </a:solidFill>
        </p:spPr>
        <p:txBody>
          <a:bodyPr wrap="square" rtlCol="0">
            <a:spAutoFit/>
          </a:bodyPr>
          <a:lstStyle/>
          <a:p>
            <a:pPr marL="342900" indent="-342900">
              <a:buFont typeface="Wingdings" panose="05000000000000000000" pitchFamily="2" charset="2"/>
              <a:buChar char="q"/>
            </a:pPr>
            <a:r>
              <a:rPr lang="en-US" sz="2600" dirty="0">
                <a:solidFill>
                  <a:srgbClr val="000000"/>
                </a:solidFill>
                <a:latin typeface="Arial" panose="020B0604020202020204" pitchFamily="34" charset="0"/>
              </a:rPr>
              <a:t>What patterns or anomalies in water consumption can we identify across USGS sectors in Arizona?</a:t>
            </a:r>
          </a:p>
          <a:p>
            <a:pPr marL="342900" indent="-342900">
              <a:buFont typeface="Wingdings" panose="05000000000000000000" pitchFamily="2" charset="2"/>
              <a:buChar char="q"/>
            </a:pPr>
            <a:r>
              <a:rPr lang="en-US" sz="2600" dirty="0">
                <a:solidFill>
                  <a:srgbClr val="000000"/>
                </a:solidFill>
                <a:latin typeface="Arial" panose="020B0604020202020204" pitchFamily="34" charset="0"/>
              </a:rPr>
              <a:t>Which sectors have a high potential for growth in efficient water use</a:t>
            </a:r>
          </a:p>
          <a:p>
            <a:pPr marL="342900" indent="-342900">
              <a:buFont typeface="Wingdings" panose="05000000000000000000" pitchFamily="2" charset="2"/>
              <a:buChar char="q"/>
            </a:pPr>
            <a:r>
              <a:rPr lang="en-US" sz="2600" dirty="0">
                <a:solidFill>
                  <a:srgbClr val="000000"/>
                </a:solidFill>
                <a:latin typeface="Arial" panose="020B0604020202020204" pitchFamily="34" charset="0"/>
              </a:rPr>
              <a:t> How can we inform policy decisions aimed at optimizing water resources and mitigating the impacts of water scarcity</a:t>
            </a:r>
          </a:p>
        </p:txBody>
      </p:sp>
      <p:pic>
        <p:nvPicPr>
          <p:cNvPr id="34" name="Picture 33" descr="A black background with blue and yellow text&#10;&#10;AI-generated content may be incorrect.">
            <a:extLst>
              <a:ext uri="{FF2B5EF4-FFF2-40B4-BE49-F238E27FC236}">
                <a16:creationId xmlns:a16="http://schemas.microsoft.com/office/drawing/2014/main" id="{E037FA0E-C4B9-319F-CCC0-CC53D9D224E9}"/>
              </a:ext>
            </a:extLst>
          </p:cNvPr>
          <p:cNvPicPr>
            <a:picLocks noChangeAspect="1"/>
          </p:cNvPicPr>
          <p:nvPr/>
        </p:nvPicPr>
        <p:blipFill>
          <a:blip r:embed="rId4"/>
          <a:stretch>
            <a:fillRect/>
          </a:stretch>
        </p:blipFill>
        <p:spPr>
          <a:xfrm>
            <a:off x="31647904" y="950306"/>
            <a:ext cx="8515051" cy="3994977"/>
          </a:xfrm>
          <a:prstGeom prst="rect">
            <a:avLst/>
          </a:prstGeom>
        </p:spPr>
      </p:pic>
      <p:pic>
        <p:nvPicPr>
          <p:cNvPr id="36" name="Picture 35" descr="A black background with blue and yellow text&#10;&#10;AI-generated content may be incorrect.">
            <a:extLst>
              <a:ext uri="{FF2B5EF4-FFF2-40B4-BE49-F238E27FC236}">
                <a16:creationId xmlns:a16="http://schemas.microsoft.com/office/drawing/2014/main" id="{386A7769-9EAA-2B2E-90E5-7DC7356A7054}"/>
              </a:ext>
            </a:extLst>
          </p:cNvPr>
          <p:cNvPicPr>
            <a:picLocks noChangeAspect="1"/>
          </p:cNvPicPr>
          <p:nvPr/>
        </p:nvPicPr>
        <p:blipFill>
          <a:blip r:embed="rId5"/>
          <a:stretch>
            <a:fillRect/>
          </a:stretch>
        </p:blipFill>
        <p:spPr>
          <a:xfrm>
            <a:off x="-324306" y="1015737"/>
            <a:ext cx="8590145" cy="4026854"/>
          </a:xfrm>
          <a:prstGeom prst="rect">
            <a:avLst/>
          </a:prstGeom>
        </p:spPr>
      </p:pic>
      <p:sp>
        <p:nvSpPr>
          <p:cNvPr id="50" name="TextBox 49">
            <a:extLst>
              <a:ext uri="{FF2B5EF4-FFF2-40B4-BE49-F238E27FC236}">
                <a16:creationId xmlns:a16="http://schemas.microsoft.com/office/drawing/2014/main" id="{5B795776-D3D9-E215-F45A-2E9C7002A50D}"/>
              </a:ext>
            </a:extLst>
          </p:cNvPr>
          <p:cNvSpPr txBox="1"/>
          <p:nvPr/>
        </p:nvSpPr>
        <p:spPr>
          <a:xfrm>
            <a:off x="18995924" y="17614900"/>
            <a:ext cx="5597394" cy="7294305"/>
          </a:xfrm>
          <a:prstGeom prst="rect">
            <a:avLst/>
          </a:prstGeom>
          <a:noFill/>
        </p:spPr>
        <p:txBody>
          <a:bodyPr wrap="square" rtlCol="0">
            <a:spAutoFit/>
          </a:bodyPr>
          <a:lstStyle/>
          <a:p>
            <a:r>
              <a:rPr lang="en-US" sz="2600" dirty="0">
                <a:latin typeface="Arial" panose="020B0604020202020204" pitchFamily="34" charset="0"/>
                <a:cs typeface="Arial" panose="020B0604020202020204" pitchFamily="34" charset="0"/>
              </a:rPr>
              <a:t>Arizona withdrawals are defined as water removed from a ground- or surface-water source for use. </a:t>
            </a:r>
          </a:p>
          <a:p>
            <a:pPr marL="457200" indent="-457200">
              <a:buFont typeface="Wingdings" panose="05000000000000000000" pitchFamily="2" charset="2"/>
              <a:buChar char="q"/>
            </a:pPr>
            <a:r>
              <a:rPr lang="en-US" sz="2600" dirty="0">
                <a:solidFill>
                  <a:srgbClr val="000000"/>
                </a:solidFill>
                <a:latin typeface="Arial" panose="020B0604020202020204" pitchFamily="34" charset="0"/>
              </a:rPr>
              <a:t>The vast majority of water in the state is used for Irrigation, then through Public Supply withdrawals.</a:t>
            </a:r>
          </a:p>
          <a:p>
            <a:pPr marL="457200" indent="-457200">
              <a:buFont typeface="Wingdings" panose="05000000000000000000" pitchFamily="2" charset="2"/>
              <a:buChar char="q"/>
            </a:pPr>
            <a:r>
              <a:rPr lang="en-US" sz="2600" dirty="0">
                <a:solidFill>
                  <a:srgbClr val="000000"/>
                </a:solidFill>
                <a:latin typeface="Arial" panose="020B0604020202020204" pitchFamily="34" charset="0"/>
              </a:rPr>
              <a:t>Irrigation and Public sector withdrawal the most water for Arizona. </a:t>
            </a:r>
          </a:p>
          <a:p>
            <a:pPr marL="457200" indent="-457200">
              <a:buFont typeface="Wingdings" panose="05000000000000000000" pitchFamily="2" charset="2"/>
              <a:buChar char="q"/>
            </a:pPr>
            <a:r>
              <a:rPr lang="en-US" sz="2600" dirty="0">
                <a:solidFill>
                  <a:srgbClr val="000000"/>
                </a:solidFill>
                <a:latin typeface="Arial" panose="020B0604020202020204" pitchFamily="34" charset="0"/>
              </a:rPr>
              <a:t>The Public withdrawal also get sent to other sectors for use. </a:t>
            </a:r>
          </a:p>
          <a:p>
            <a:pPr marL="457200" indent="-457200">
              <a:buFont typeface="Wingdings" panose="05000000000000000000" pitchFamily="2" charset="2"/>
              <a:buChar char="q"/>
            </a:pPr>
            <a:r>
              <a:rPr lang="en-US" sz="2600" dirty="0">
                <a:solidFill>
                  <a:srgbClr val="000000"/>
                </a:solidFill>
                <a:latin typeface="Arial" panose="020B0604020202020204" pitchFamily="34" charset="0"/>
              </a:rPr>
              <a:t>The </a:t>
            </a:r>
            <a:r>
              <a:rPr lang="en-US" sz="2600" b="1" dirty="0">
                <a:solidFill>
                  <a:srgbClr val="000000"/>
                </a:solidFill>
                <a:latin typeface="Arial" panose="020B0604020202020204" pitchFamily="34" charset="0"/>
              </a:rPr>
              <a:t>blown-up figure </a:t>
            </a:r>
            <a:r>
              <a:rPr lang="en-US" sz="2600" dirty="0">
                <a:solidFill>
                  <a:srgbClr val="000000"/>
                </a:solidFill>
                <a:latin typeface="Arial" panose="020B0604020202020204" pitchFamily="34" charset="0"/>
              </a:rPr>
              <a:t>shows sectors Domestic, Thermoelectric, Industrial, Mining, Livestock, and Aquaculture</a:t>
            </a:r>
          </a:p>
          <a:p>
            <a:endParaRPr lang="en-US" sz="2600" dirty="0">
              <a:latin typeface="Arial" panose="020B0604020202020204" pitchFamily="34" charset="0"/>
              <a:cs typeface="Arial" panose="020B0604020202020204" pitchFamily="34" charset="0"/>
            </a:endParaRPr>
          </a:p>
        </p:txBody>
      </p:sp>
      <p:pic>
        <p:nvPicPr>
          <p:cNvPr id="60" name="Picture 59" descr="A graph of water withdrawals&#10;&#10;AI-generated content may be incorrect.">
            <a:extLst>
              <a:ext uri="{FF2B5EF4-FFF2-40B4-BE49-F238E27FC236}">
                <a16:creationId xmlns:a16="http://schemas.microsoft.com/office/drawing/2014/main" id="{A5E37AC4-31A6-DD57-3880-C9D40D9E682B}"/>
              </a:ext>
            </a:extLst>
          </p:cNvPr>
          <p:cNvPicPr>
            <a:picLocks noChangeAspect="1"/>
          </p:cNvPicPr>
          <p:nvPr/>
        </p:nvPicPr>
        <p:blipFill>
          <a:blip r:embed="rId6"/>
          <a:stretch>
            <a:fillRect/>
          </a:stretch>
        </p:blipFill>
        <p:spPr>
          <a:xfrm>
            <a:off x="10553691" y="17350883"/>
            <a:ext cx="8442234" cy="7316602"/>
          </a:xfrm>
          <a:prstGeom prst="rect">
            <a:avLst/>
          </a:prstGeom>
        </p:spPr>
      </p:pic>
      <p:pic>
        <p:nvPicPr>
          <p:cNvPr id="40" name="Picture 39" descr="A graph showing different colored lines&#10;&#10;AI-generated content may be incorrect.">
            <a:extLst>
              <a:ext uri="{FF2B5EF4-FFF2-40B4-BE49-F238E27FC236}">
                <a16:creationId xmlns:a16="http://schemas.microsoft.com/office/drawing/2014/main" id="{06ABD550-E979-2555-3C29-4C3E69CDF500}"/>
              </a:ext>
            </a:extLst>
          </p:cNvPr>
          <p:cNvPicPr>
            <a:picLocks noChangeAspect="1"/>
          </p:cNvPicPr>
          <p:nvPr/>
        </p:nvPicPr>
        <p:blipFill>
          <a:blip r:embed="rId7"/>
          <a:stretch>
            <a:fillRect/>
          </a:stretch>
        </p:blipFill>
        <p:spPr>
          <a:xfrm>
            <a:off x="11498153" y="19050099"/>
            <a:ext cx="4726899" cy="2842149"/>
          </a:xfrm>
          <a:prstGeom prst="rect">
            <a:avLst/>
          </a:prstGeom>
          <a:ln w="57150">
            <a:solidFill>
              <a:srgbClr val="B25D26"/>
            </a:solidFill>
          </a:ln>
        </p:spPr>
      </p:pic>
      <p:pic>
        <p:nvPicPr>
          <p:cNvPr id="62" name="Picture 61" descr="A map of the state of arizona&#10;&#10;AI-generated content may be incorrect.">
            <a:extLst>
              <a:ext uri="{FF2B5EF4-FFF2-40B4-BE49-F238E27FC236}">
                <a16:creationId xmlns:a16="http://schemas.microsoft.com/office/drawing/2014/main" id="{85B06457-E604-F489-B49B-ED34A454CA68}"/>
              </a:ext>
            </a:extLst>
          </p:cNvPr>
          <p:cNvPicPr>
            <a:picLocks noChangeAspect="1"/>
          </p:cNvPicPr>
          <p:nvPr/>
        </p:nvPicPr>
        <p:blipFill>
          <a:blip r:embed="rId8"/>
          <a:stretch>
            <a:fillRect/>
          </a:stretch>
        </p:blipFill>
        <p:spPr>
          <a:xfrm>
            <a:off x="14654515" y="7652174"/>
            <a:ext cx="9811294" cy="6063826"/>
          </a:xfrm>
          <a:prstGeom prst="rect">
            <a:avLst/>
          </a:prstGeom>
        </p:spPr>
      </p:pic>
      <p:pic>
        <p:nvPicPr>
          <p:cNvPr id="1027" name="Picture 1026" descr="A screen shot of a graph&#10;&#10;AI-generated content may be incorrect.">
            <a:extLst>
              <a:ext uri="{FF2B5EF4-FFF2-40B4-BE49-F238E27FC236}">
                <a16:creationId xmlns:a16="http://schemas.microsoft.com/office/drawing/2014/main" id="{BB45CF58-D77E-4F52-FD4B-52EA7A6170B7}"/>
              </a:ext>
            </a:extLst>
          </p:cNvPr>
          <p:cNvPicPr>
            <a:picLocks noChangeAspect="1"/>
          </p:cNvPicPr>
          <p:nvPr/>
        </p:nvPicPr>
        <p:blipFill>
          <a:blip r:embed="rId9"/>
          <a:stretch>
            <a:fillRect/>
          </a:stretch>
        </p:blipFill>
        <p:spPr>
          <a:xfrm>
            <a:off x="25622198" y="7180744"/>
            <a:ext cx="10556760" cy="5695424"/>
          </a:xfrm>
          <a:prstGeom prst="rect">
            <a:avLst/>
          </a:prstGeom>
        </p:spPr>
      </p:pic>
      <p:sp>
        <p:nvSpPr>
          <p:cNvPr id="7" name="TextBox 6">
            <a:extLst>
              <a:ext uri="{FF2B5EF4-FFF2-40B4-BE49-F238E27FC236}">
                <a16:creationId xmlns:a16="http://schemas.microsoft.com/office/drawing/2014/main" id="{60AB9C95-6CBD-262D-4F50-7402FEAC1E8B}"/>
              </a:ext>
            </a:extLst>
          </p:cNvPr>
          <p:cNvSpPr txBox="1"/>
          <p:nvPr/>
        </p:nvSpPr>
        <p:spPr>
          <a:xfrm>
            <a:off x="10528850" y="25173221"/>
            <a:ext cx="6654250" cy="5568696"/>
          </a:xfrm>
          <a:prstGeom prst="rect">
            <a:avLst/>
          </a:prstGeom>
          <a:solidFill>
            <a:schemeClr val="bg1"/>
          </a:solidFill>
        </p:spPr>
        <p:txBody>
          <a:bodyPr wrap="square" rtlCol="0">
            <a:spAutoFit/>
          </a:bodyPr>
          <a:lstStyle/>
          <a:p>
            <a:r>
              <a:rPr lang="en-US" sz="2600" dirty="0">
                <a:solidFill>
                  <a:srgbClr val="000000"/>
                </a:solidFill>
                <a:latin typeface="Arial" panose="020B0604020202020204" pitchFamily="34" charset="0"/>
              </a:rPr>
              <a:t>Looking into the Irrigation sector the USGS have 3 distinct methods or irrigating water.</a:t>
            </a:r>
          </a:p>
          <a:p>
            <a:pPr marL="457200" indent="-457200">
              <a:buFont typeface="Wingdings" panose="05000000000000000000" pitchFamily="2" charset="2"/>
              <a:buChar char="q"/>
            </a:pPr>
            <a:r>
              <a:rPr lang="en-US" sz="2600" dirty="0">
                <a:solidFill>
                  <a:srgbClr val="000000"/>
                </a:solidFill>
                <a:latin typeface="Arial" panose="020B0604020202020204" pitchFamily="34" charset="0"/>
              </a:rPr>
              <a:t>Surface: using gravity and trenches to move water. Sprinkler: spraying water from above ground onto crop land. Micro-Irrigation: delivers water under low pressure, using emitters, drippers, or micro-sprinklers</a:t>
            </a:r>
          </a:p>
          <a:p>
            <a:pPr marL="457200" indent="-457200">
              <a:buFont typeface="Wingdings" panose="05000000000000000000" pitchFamily="2" charset="2"/>
              <a:buChar char="q"/>
            </a:pPr>
            <a:r>
              <a:rPr lang="en-US" sz="2600" dirty="0">
                <a:solidFill>
                  <a:srgbClr val="000000"/>
                </a:solidFill>
                <a:latin typeface="Arial" panose="020B0604020202020204" pitchFamily="34" charset="0"/>
              </a:rPr>
              <a:t>The proportion of Surface watering has slowly decreased since 1985.</a:t>
            </a:r>
          </a:p>
          <a:p>
            <a:pPr marL="457200" indent="-457200">
              <a:buFont typeface="Wingdings" panose="05000000000000000000" pitchFamily="2" charset="2"/>
              <a:buChar char="q"/>
            </a:pPr>
            <a:r>
              <a:rPr lang="en-US" sz="2600" dirty="0">
                <a:solidFill>
                  <a:srgbClr val="000000"/>
                </a:solidFill>
                <a:latin typeface="Arial" panose="020B0604020202020204" pitchFamily="34" charset="0"/>
              </a:rPr>
              <a:t>Conversely, the proportion of Sprinkler and Micro-irrigation watering has increased slightly.</a:t>
            </a:r>
          </a:p>
        </p:txBody>
      </p:sp>
      <p:sp>
        <p:nvSpPr>
          <p:cNvPr id="8" name="TextBox 7">
            <a:extLst>
              <a:ext uri="{FF2B5EF4-FFF2-40B4-BE49-F238E27FC236}">
                <a16:creationId xmlns:a16="http://schemas.microsoft.com/office/drawing/2014/main" id="{0DD39C1E-26D9-EA1E-1DEC-73F691FE858A}"/>
              </a:ext>
            </a:extLst>
          </p:cNvPr>
          <p:cNvSpPr txBox="1"/>
          <p:nvPr/>
        </p:nvSpPr>
        <p:spPr>
          <a:xfrm>
            <a:off x="25688272" y="13093899"/>
            <a:ext cx="13570225" cy="3293209"/>
          </a:xfrm>
          <a:prstGeom prst="rect">
            <a:avLst/>
          </a:prstGeom>
          <a:noFill/>
        </p:spPr>
        <p:txBody>
          <a:bodyPr wrap="square" rtlCol="0">
            <a:spAutoFit/>
          </a:bodyPr>
          <a:lstStyle/>
          <a:p>
            <a:r>
              <a:rPr lang="en-US" sz="2600" dirty="0">
                <a:latin typeface="Arial" panose="020B0604020202020204" pitchFamily="34" charset="0"/>
                <a:cs typeface="Arial" panose="020B0604020202020204" pitchFamily="34" charset="0"/>
              </a:rPr>
              <a:t>Modeling: Each Irrigation method was modeled by the interaction between Percentage of Irrigation Type and the Water Use Per Acre (M/gal per thousand acres). Outliers in the micro irrigation type with water use over 6 M/gal per thousand acres were excluded because the analysis of covariance provided significant evidence that the interaction was distinct between the three irrigation methods without them. Below is the output of this analysis.</a:t>
            </a:r>
          </a:p>
          <a:p>
            <a:endParaRPr lang="en-US" sz="2600" dirty="0">
              <a:latin typeface="Arial" panose="020B0604020202020204" pitchFamily="34" charset="0"/>
              <a:cs typeface="Arial" panose="020B0604020202020204" pitchFamily="34" charset="0"/>
            </a:endParaRPr>
          </a:p>
          <a:p>
            <a:endParaRPr lang="en-US" sz="2600" dirty="0">
              <a:latin typeface="Arial" panose="020B0604020202020204" pitchFamily="34" charset="0"/>
              <a:cs typeface="Arial" panose="020B0604020202020204" pitchFamily="34" charset="0"/>
            </a:endParaRPr>
          </a:p>
        </p:txBody>
      </p:sp>
      <p:graphicFrame>
        <p:nvGraphicFramePr>
          <p:cNvPr id="31" name="Table 30">
            <a:extLst>
              <a:ext uri="{FF2B5EF4-FFF2-40B4-BE49-F238E27FC236}">
                <a16:creationId xmlns:a16="http://schemas.microsoft.com/office/drawing/2014/main" id="{2D1C304A-9BFD-AC8A-0324-D5B686F54DA1}"/>
              </a:ext>
            </a:extLst>
          </p:cNvPr>
          <p:cNvGraphicFramePr>
            <a:graphicFrameLocks noGrp="1"/>
          </p:cNvGraphicFramePr>
          <p:nvPr>
            <p:extLst>
              <p:ext uri="{D42A27DB-BD31-4B8C-83A1-F6EECF244321}">
                <p14:modId xmlns:p14="http://schemas.microsoft.com/office/powerpoint/2010/main" val="588653149"/>
              </p:ext>
            </p:extLst>
          </p:nvPr>
        </p:nvGraphicFramePr>
        <p:xfrm>
          <a:off x="29179058" y="15232381"/>
          <a:ext cx="9029440" cy="2944612"/>
        </p:xfrm>
        <a:graphic>
          <a:graphicData uri="http://schemas.openxmlformats.org/drawingml/2006/table">
            <a:tbl>
              <a:tblPr/>
              <a:tblGrid>
                <a:gridCol w="1289920">
                  <a:extLst>
                    <a:ext uri="{9D8B030D-6E8A-4147-A177-3AD203B41FA5}">
                      <a16:colId xmlns:a16="http://schemas.microsoft.com/office/drawing/2014/main" val="3026138501"/>
                    </a:ext>
                  </a:extLst>
                </a:gridCol>
                <a:gridCol w="1289920">
                  <a:extLst>
                    <a:ext uri="{9D8B030D-6E8A-4147-A177-3AD203B41FA5}">
                      <a16:colId xmlns:a16="http://schemas.microsoft.com/office/drawing/2014/main" val="464946735"/>
                    </a:ext>
                  </a:extLst>
                </a:gridCol>
                <a:gridCol w="1289920">
                  <a:extLst>
                    <a:ext uri="{9D8B030D-6E8A-4147-A177-3AD203B41FA5}">
                      <a16:colId xmlns:a16="http://schemas.microsoft.com/office/drawing/2014/main" val="3045640357"/>
                    </a:ext>
                  </a:extLst>
                </a:gridCol>
                <a:gridCol w="1289920">
                  <a:extLst>
                    <a:ext uri="{9D8B030D-6E8A-4147-A177-3AD203B41FA5}">
                      <a16:colId xmlns:a16="http://schemas.microsoft.com/office/drawing/2014/main" val="4076465434"/>
                    </a:ext>
                  </a:extLst>
                </a:gridCol>
                <a:gridCol w="1542785">
                  <a:extLst>
                    <a:ext uri="{9D8B030D-6E8A-4147-A177-3AD203B41FA5}">
                      <a16:colId xmlns:a16="http://schemas.microsoft.com/office/drawing/2014/main" val="1678634588"/>
                    </a:ext>
                  </a:extLst>
                </a:gridCol>
                <a:gridCol w="1037055">
                  <a:extLst>
                    <a:ext uri="{9D8B030D-6E8A-4147-A177-3AD203B41FA5}">
                      <a16:colId xmlns:a16="http://schemas.microsoft.com/office/drawing/2014/main" val="3391037574"/>
                    </a:ext>
                  </a:extLst>
                </a:gridCol>
                <a:gridCol w="1289920">
                  <a:extLst>
                    <a:ext uri="{9D8B030D-6E8A-4147-A177-3AD203B41FA5}">
                      <a16:colId xmlns:a16="http://schemas.microsoft.com/office/drawing/2014/main" val="2660233970"/>
                    </a:ext>
                  </a:extLst>
                </a:gridCol>
              </a:tblGrid>
              <a:tr h="455033">
                <a:tc gridSpan="7">
                  <a:txBody>
                    <a:bodyPr/>
                    <a:lstStyle/>
                    <a:p>
                      <a:pPr algn="ctr" fontAlgn="b"/>
                      <a:r>
                        <a:rPr lang="en-US" sz="2800" b="0" i="0" u="none" strike="noStrike" dirty="0">
                          <a:solidFill>
                            <a:schemeClr val="bg1"/>
                          </a:solidFill>
                          <a:effectLst/>
                          <a:latin typeface="Aptos Narrow" panose="020B0004020202020204" pitchFamily="34" charset="0"/>
                        </a:rPr>
                        <a:t>Model 1: </a:t>
                      </a:r>
                      <a:r>
                        <a:rPr lang="en-US" sz="2800" b="0" i="0" u="none" strike="noStrike" dirty="0" err="1">
                          <a:solidFill>
                            <a:schemeClr val="bg1"/>
                          </a:solidFill>
                          <a:effectLst/>
                          <a:latin typeface="Aptos Narrow" panose="020B0004020202020204" pitchFamily="34" charset="0"/>
                        </a:rPr>
                        <a:t>Water_Use_Per_Acre</a:t>
                      </a:r>
                      <a:r>
                        <a:rPr lang="en-US" sz="2800" b="0" i="0" u="none" strike="noStrike" dirty="0">
                          <a:solidFill>
                            <a:schemeClr val="bg1"/>
                          </a:solidFill>
                          <a:effectLst/>
                          <a:latin typeface="Aptos Narrow" panose="020B0004020202020204" pitchFamily="34" charset="0"/>
                        </a:rPr>
                        <a:t> ~ </a:t>
                      </a:r>
                      <a:r>
                        <a:rPr lang="en-US" sz="2800" b="0" i="0" u="none" strike="noStrike" dirty="0" err="1">
                          <a:solidFill>
                            <a:schemeClr val="bg1"/>
                          </a:solidFill>
                          <a:effectLst/>
                          <a:latin typeface="Aptos Narrow" panose="020B0004020202020204" pitchFamily="34" charset="0"/>
                        </a:rPr>
                        <a:t>Irrigation_Type</a:t>
                      </a:r>
                      <a:r>
                        <a:rPr lang="en-US" sz="2800" b="0" i="0" u="none" strike="noStrike" dirty="0">
                          <a:solidFill>
                            <a:schemeClr val="bg1"/>
                          </a:solidFill>
                          <a:effectLst/>
                          <a:latin typeface="Aptos Narrow" panose="020B0004020202020204" pitchFamily="34" charset="0"/>
                        </a:rPr>
                        <a:t> + Percentage</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59220E"/>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768943435"/>
                  </a:ext>
                </a:extLst>
              </a:tr>
              <a:tr h="455033">
                <a:tc gridSpan="7">
                  <a:txBody>
                    <a:bodyPr/>
                    <a:lstStyle/>
                    <a:p>
                      <a:pPr algn="ctr" fontAlgn="b"/>
                      <a:r>
                        <a:rPr lang="en-US" sz="2800" b="0" i="0" u="none" strike="noStrike" dirty="0">
                          <a:solidFill>
                            <a:schemeClr val="bg1"/>
                          </a:solidFill>
                          <a:effectLst/>
                          <a:latin typeface="Aptos Narrow" panose="020B0004020202020204" pitchFamily="34" charset="0"/>
                        </a:rPr>
                        <a:t>Model 2: </a:t>
                      </a:r>
                      <a:r>
                        <a:rPr lang="en-US" sz="2800" b="0" i="0" u="none" strike="noStrike" dirty="0" err="1">
                          <a:solidFill>
                            <a:schemeClr val="bg1"/>
                          </a:solidFill>
                          <a:effectLst/>
                          <a:latin typeface="Aptos Narrow" panose="020B0004020202020204" pitchFamily="34" charset="0"/>
                        </a:rPr>
                        <a:t>Water_Use_Per_Acre</a:t>
                      </a:r>
                      <a:r>
                        <a:rPr lang="en-US" sz="2800" b="0" i="0" u="none" strike="noStrike" dirty="0">
                          <a:solidFill>
                            <a:schemeClr val="bg1"/>
                          </a:solidFill>
                          <a:effectLst/>
                          <a:latin typeface="Aptos Narrow" panose="020B0004020202020204" pitchFamily="34" charset="0"/>
                        </a:rPr>
                        <a:t> ~ </a:t>
                      </a:r>
                      <a:r>
                        <a:rPr lang="en-US" sz="2800" b="0" i="0" u="none" strike="noStrike" dirty="0" err="1">
                          <a:solidFill>
                            <a:schemeClr val="bg1"/>
                          </a:solidFill>
                          <a:effectLst/>
                          <a:latin typeface="Aptos Narrow" panose="020B0004020202020204" pitchFamily="34" charset="0"/>
                        </a:rPr>
                        <a:t>Irrigation_Type</a:t>
                      </a:r>
                      <a:r>
                        <a:rPr lang="en-US" sz="2800" b="0" i="0" u="none" strike="noStrike" dirty="0">
                          <a:solidFill>
                            <a:schemeClr val="bg1"/>
                          </a:solidFill>
                          <a:effectLst/>
                          <a:latin typeface="Aptos Narrow" panose="020B0004020202020204" pitchFamily="34" charset="0"/>
                        </a:rPr>
                        <a:t> * Percentage</a:t>
                      </a:r>
                      <a:r>
                        <a:rPr lang="en-US" sz="2800" b="0" i="0" u="none" strike="noStrike" dirty="0">
                          <a:solidFill>
                            <a:srgbClr val="000000"/>
                          </a:solidFill>
                          <a:effectLst/>
                          <a:latin typeface="Aptos Narrow" panose="020B0004020202020204" pitchFamily="34" charset="0"/>
                        </a:rPr>
                        <a:t>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59220E"/>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735836992"/>
                  </a:ext>
                </a:extLst>
              </a:tr>
              <a:tr h="716548">
                <a:tc>
                  <a:txBody>
                    <a:bodyPr/>
                    <a:lstStyle/>
                    <a:p>
                      <a:pPr algn="l" fontAlgn="b"/>
                      <a:endParaRPr lang="en-US" sz="2800" b="0" i="0" u="none" strike="noStrike" dirty="0">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8BB6A"/>
                    </a:solidFill>
                  </a:tcPr>
                </a:tc>
                <a:tc>
                  <a:txBody>
                    <a:bodyPr/>
                    <a:lstStyle/>
                    <a:p>
                      <a:pPr algn="l" fontAlgn="b"/>
                      <a:r>
                        <a:rPr lang="en-US" sz="2800" b="0" i="0" u="none" strike="noStrike" dirty="0" err="1">
                          <a:solidFill>
                            <a:srgbClr val="000000"/>
                          </a:solidFill>
                          <a:effectLst/>
                          <a:latin typeface="Aptos Narrow" panose="020B0004020202020204" pitchFamily="34" charset="0"/>
                        </a:rPr>
                        <a:t>Res.Df</a:t>
                      </a:r>
                      <a:endParaRPr lang="en-US" sz="2800" b="0" i="0" u="none" strike="noStrike" dirty="0">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8BB6A"/>
                    </a:solidFill>
                  </a:tcPr>
                </a:tc>
                <a:tc>
                  <a:txBody>
                    <a:bodyPr/>
                    <a:lstStyle/>
                    <a:p>
                      <a:pPr algn="l" fontAlgn="b"/>
                      <a:r>
                        <a:rPr lang="en-US" sz="2800" b="0" i="0" u="none" strike="noStrike" dirty="0">
                          <a:solidFill>
                            <a:srgbClr val="000000"/>
                          </a:solidFill>
                          <a:effectLst/>
                          <a:latin typeface="Aptos Narrow" panose="020B0004020202020204" pitchFamily="34" charset="0"/>
                        </a:rPr>
                        <a:t> RSS</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8BB6A"/>
                    </a:solidFill>
                  </a:tcPr>
                </a:tc>
                <a:tc>
                  <a:txBody>
                    <a:bodyPr/>
                    <a:lstStyle/>
                    <a:p>
                      <a:pPr algn="l" fontAlgn="b"/>
                      <a:r>
                        <a:rPr lang="en-US" sz="2800" b="0" i="0" u="none" strike="noStrike" dirty="0">
                          <a:solidFill>
                            <a:srgbClr val="000000"/>
                          </a:solidFill>
                          <a:effectLst/>
                          <a:latin typeface="Aptos Narrow" panose="020B0004020202020204" pitchFamily="34" charset="0"/>
                        </a:rPr>
                        <a:t> </a:t>
                      </a:r>
                      <a:r>
                        <a:rPr lang="en-US" sz="2800" b="0" i="0" u="none" strike="noStrike" dirty="0" err="1">
                          <a:solidFill>
                            <a:srgbClr val="000000"/>
                          </a:solidFill>
                          <a:effectLst/>
                          <a:latin typeface="Aptos Narrow" panose="020B0004020202020204" pitchFamily="34" charset="0"/>
                        </a:rPr>
                        <a:t>Df</a:t>
                      </a:r>
                      <a:endParaRPr lang="en-US" sz="2800" b="0" i="0" u="none" strike="noStrike" dirty="0">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8BB6A"/>
                    </a:solidFill>
                  </a:tcPr>
                </a:tc>
                <a:tc>
                  <a:txBody>
                    <a:bodyPr/>
                    <a:lstStyle/>
                    <a:p>
                      <a:pPr algn="l" fontAlgn="b"/>
                      <a:r>
                        <a:rPr lang="en-US" sz="2800" b="0" i="0" u="none" strike="noStrike" dirty="0">
                          <a:solidFill>
                            <a:srgbClr val="000000"/>
                          </a:solidFill>
                          <a:effectLst/>
                          <a:latin typeface="Aptos Narrow" panose="020B0004020202020204" pitchFamily="34" charset="0"/>
                        </a:rPr>
                        <a:t> Sum of Sq</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8BB6A"/>
                    </a:solidFill>
                  </a:tcPr>
                </a:tc>
                <a:tc>
                  <a:txBody>
                    <a:bodyPr/>
                    <a:lstStyle/>
                    <a:p>
                      <a:pPr algn="l" fontAlgn="b"/>
                      <a:r>
                        <a:rPr lang="en-US" sz="2800" b="0" i="0" u="none" strike="noStrike" dirty="0">
                          <a:solidFill>
                            <a:srgbClr val="000000"/>
                          </a:solidFill>
                          <a:effectLst/>
                          <a:latin typeface="Aptos Narrow" panose="020B0004020202020204" pitchFamily="34" charset="0"/>
                        </a:rPr>
                        <a:t> F</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8BB6A"/>
                    </a:solidFill>
                  </a:tcPr>
                </a:tc>
                <a:tc>
                  <a:txBody>
                    <a:bodyPr/>
                    <a:lstStyle/>
                    <a:p>
                      <a:pPr algn="l" fontAlgn="b"/>
                      <a:r>
                        <a:rPr lang="en-US" sz="2800" b="0" i="0" u="none" strike="noStrike" dirty="0">
                          <a:solidFill>
                            <a:srgbClr val="000000"/>
                          </a:solidFill>
                          <a:effectLst/>
                          <a:latin typeface="Aptos Narrow" panose="020B0004020202020204" pitchFamily="34" charset="0"/>
                        </a:rPr>
                        <a:t>  </a:t>
                      </a:r>
                      <a:r>
                        <a:rPr lang="en-US" sz="2800" b="0" i="0" u="none" strike="noStrike" dirty="0" err="1">
                          <a:solidFill>
                            <a:srgbClr val="000000"/>
                          </a:solidFill>
                          <a:effectLst/>
                          <a:latin typeface="Aptos Narrow" panose="020B0004020202020204" pitchFamily="34" charset="0"/>
                        </a:rPr>
                        <a:t>Pr</a:t>
                      </a:r>
                      <a:r>
                        <a:rPr lang="en-US" sz="2800" b="0" i="0" u="none" strike="noStrike" dirty="0">
                          <a:solidFill>
                            <a:srgbClr val="000000"/>
                          </a:solidFill>
                          <a:effectLst/>
                          <a:latin typeface="Aptos Narrow" panose="020B0004020202020204" pitchFamily="34" charset="0"/>
                        </a:rPr>
                        <a:t>(&gt;F)</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8BB6A"/>
                    </a:solidFill>
                  </a:tcPr>
                </a:tc>
                <a:extLst>
                  <a:ext uri="{0D108BD9-81ED-4DB2-BD59-A6C34878D82A}">
                    <a16:rowId xmlns:a16="http://schemas.microsoft.com/office/drawing/2014/main" val="2298009914"/>
                  </a:ext>
                </a:extLst>
              </a:tr>
              <a:tr h="455033">
                <a:tc>
                  <a:txBody>
                    <a:bodyPr/>
                    <a:lstStyle/>
                    <a:p>
                      <a:pPr algn="r" fontAlgn="b"/>
                      <a:r>
                        <a:rPr lang="en-US" sz="2800" b="0" i="0" u="none" strike="noStrike">
                          <a:solidFill>
                            <a:srgbClr val="000000"/>
                          </a:solidFill>
                          <a:effectLst/>
                          <a:latin typeface="Aptos Narrow" panose="020B0004020202020204" pitchFamily="34" charset="0"/>
                        </a:rPr>
                        <a:t>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US" sz="2800" b="0" i="0" u="none" strike="noStrike">
                          <a:solidFill>
                            <a:srgbClr val="000000"/>
                          </a:solidFill>
                          <a:effectLst/>
                          <a:latin typeface="Aptos Narrow" panose="020B0004020202020204" pitchFamily="34" charset="0"/>
                        </a:rPr>
                        <a:t>216</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US" sz="2800" b="0" i="0" u="none" strike="noStrike" dirty="0">
                          <a:solidFill>
                            <a:srgbClr val="000000"/>
                          </a:solidFill>
                          <a:effectLst/>
                          <a:latin typeface="Aptos Narrow" panose="020B0004020202020204" pitchFamily="34" charset="0"/>
                        </a:rPr>
                        <a:t>400.02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endParaRPr lang="en-US" sz="2800" b="0" i="0" u="none" strike="noStrike" dirty="0">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endParaRPr lang="en-US" sz="28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endParaRPr lang="en-US" sz="28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endParaRPr lang="en-US" sz="2800" b="0" i="0" u="none" strike="noStrike">
                        <a:solidFill>
                          <a:srgbClr val="00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23119992"/>
                  </a:ext>
                </a:extLst>
              </a:tr>
              <a:tr h="716548">
                <a:tc>
                  <a:txBody>
                    <a:bodyPr/>
                    <a:lstStyle/>
                    <a:p>
                      <a:pPr algn="r" fontAlgn="b"/>
                      <a:r>
                        <a:rPr lang="en-US" sz="2800" b="0" i="0" u="none" strike="noStrike" dirty="0">
                          <a:solidFill>
                            <a:srgbClr val="000000"/>
                          </a:solidFill>
                          <a:effectLst/>
                          <a:latin typeface="Aptos Narrow" panose="020B0004020202020204" pitchFamily="34" charset="0"/>
                        </a:rPr>
                        <a:t>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8BB6A"/>
                    </a:solidFill>
                  </a:tcPr>
                </a:tc>
                <a:tc>
                  <a:txBody>
                    <a:bodyPr/>
                    <a:lstStyle/>
                    <a:p>
                      <a:pPr algn="r" fontAlgn="b"/>
                      <a:r>
                        <a:rPr lang="en-US" sz="2800" b="0" i="0" u="none" strike="noStrike" dirty="0">
                          <a:solidFill>
                            <a:srgbClr val="000000"/>
                          </a:solidFill>
                          <a:effectLst/>
                          <a:latin typeface="Aptos Narrow" panose="020B0004020202020204" pitchFamily="34" charset="0"/>
                        </a:rPr>
                        <a:t>214</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8BB6A"/>
                    </a:solidFill>
                  </a:tcPr>
                </a:tc>
                <a:tc>
                  <a:txBody>
                    <a:bodyPr/>
                    <a:lstStyle/>
                    <a:p>
                      <a:pPr algn="r" fontAlgn="b"/>
                      <a:r>
                        <a:rPr lang="en-US" sz="2800" b="0" i="0" u="none" strike="noStrike" dirty="0">
                          <a:solidFill>
                            <a:srgbClr val="000000"/>
                          </a:solidFill>
                          <a:effectLst/>
                          <a:latin typeface="Aptos Narrow" panose="020B0004020202020204" pitchFamily="34" charset="0"/>
                        </a:rPr>
                        <a:t>372.94</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8BB6A"/>
                    </a:solidFill>
                  </a:tcPr>
                </a:tc>
                <a:tc>
                  <a:txBody>
                    <a:bodyPr/>
                    <a:lstStyle/>
                    <a:p>
                      <a:pPr algn="r" fontAlgn="b"/>
                      <a:r>
                        <a:rPr lang="en-US" sz="2800" b="0" i="0" u="none" strike="noStrike" dirty="0">
                          <a:solidFill>
                            <a:srgbClr val="000000"/>
                          </a:solidFill>
                          <a:effectLst/>
                          <a:latin typeface="Aptos Narrow" panose="020B0004020202020204" pitchFamily="34" charset="0"/>
                        </a:rPr>
                        <a:t>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8BB6A"/>
                    </a:solidFill>
                  </a:tcPr>
                </a:tc>
                <a:tc>
                  <a:txBody>
                    <a:bodyPr/>
                    <a:lstStyle/>
                    <a:p>
                      <a:pPr algn="r" fontAlgn="b"/>
                      <a:r>
                        <a:rPr lang="en-US" sz="2800" b="0" i="0" u="none" strike="noStrike" dirty="0">
                          <a:solidFill>
                            <a:srgbClr val="000000"/>
                          </a:solidFill>
                          <a:effectLst/>
                          <a:latin typeface="Aptos Narrow" panose="020B0004020202020204" pitchFamily="34" charset="0"/>
                        </a:rPr>
                        <a:t>27.086</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8BB6A"/>
                    </a:solidFill>
                  </a:tcPr>
                </a:tc>
                <a:tc>
                  <a:txBody>
                    <a:bodyPr/>
                    <a:lstStyle/>
                    <a:p>
                      <a:pPr algn="r" fontAlgn="b"/>
                      <a:r>
                        <a:rPr lang="en-US" sz="2800" b="0" i="0" u="none" strike="noStrike" dirty="0">
                          <a:solidFill>
                            <a:srgbClr val="000000"/>
                          </a:solidFill>
                          <a:effectLst/>
                          <a:latin typeface="Aptos Narrow" panose="020B0004020202020204" pitchFamily="34" charset="0"/>
                        </a:rPr>
                        <a:t>7.7712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8BB6A"/>
                    </a:solidFill>
                  </a:tcPr>
                </a:tc>
                <a:tc>
                  <a:txBody>
                    <a:bodyPr/>
                    <a:lstStyle/>
                    <a:p>
                      <a:pPr algn="r" fontAlgn="b"/>
                      <a:r>
                        <a:rPr lang="en-US" sz="2800" b="0" i="0" u="none" strike="noStrike" dirty="0">
                          <a:solidFill>
                            <a:srgbClr val="000000"/>
                          </a:solidFill>
                          <a:effectLst/>
                          <a:latin typeface="Aptos Narrow" panose="020B0004020202020204" pitchFamily="34" charset="0"/>
                        </a:rPr>
                        <a:t>0.000552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8BB6A"/>
                    </a:solidFill>
                  </a:tcPr>
                </a:tc>
                <a:extLst>
                  <a:ext uri="{0D108BD9-81ED-4DB2-BD59-A6C34878D82A}">
                    <a16:rowId xmlns:a16="http://schemas.microsoft.com/office/drawing/2014/main" val="959306068"/>
                  </a:ext>
                </a:extLst>
              </a:tr>
            </a:tbl>
          </a:graphicData>
        </a:graphic>
      </p:graphicFrame>
      <p:sp>
        <p:nvSpPr>
          <p:cNvPr id="41" name="TextBox 40">
            <a:extLst>
              <a:ext uri="{FF2B5EF4-FFF2-40B4-BE49-F238E27FC236}">
                <a16:creationId xmlns:a16="http://schemas.microsoft.com/office/drawing/2014/main" id="{482B97AD-5A2A-BC24-F102-FE6670C0C6E5}"/>
              </a:ext>
            </a:extLst>
          </p:cNvPr>
          <p:cNvSpPr txBox="1"/>
          <p:nvPr/>
        </p:nvSpPr>
        <p:spPr>
          <a:xfrm>
            <a:off x="10745466" y="7819596"/>
            <a:ext cx="3909050" cy="4893647"/>
          </a:xfrm>
          <a:prstGeom prst="rect">
            <a:avLst/>
          </a:prstGeom>
          <a:noFill/>
        </p:spPr>
        <p:txBody>
          <a:bodyPr wrap="square" rtlCol="0">
            <a:spAutoFit/>
          </a:bodyPr>
          <a:lstStyle/>
          <a:p>
            <a:r>
              <a:rPr lang="en-US" sz="2600" dirty="0">
                <a:solidFill>
                  <a:srgbClr val="000000"/>
                </a:solidFill>
                <a:latin typeface="Arial" panose="020B0604020202020204" pitchFamily="34" charset="0"/>
              </a:rPr>
              <a:t>Domestic sector includes all water used for indoor and outdoor household purposes. This includes drinking, cooking, bathing, laundry, dishwashing, flushing toilets, watering lawns and gardens, and maintaining pools. </a:t>
            </a:r>
          </a:p>
          <a:p>
            <a:endParaRPr lang="en-US" sz="2600" dirty="0">
              <a:solidFill>
                <a:srgbClr val="000000"/>
              </a:solidFill>
              <a:latin typeface="Arial" panose="020B0604020202020204" pitchFamily="34" charset="0"/>
            </a:endParaRPr>
          </a:p>
          <a:p>
            <a:endParaRPr lang="en-US" sz="2600" dirty="0">
              <a:solidFill>
                <a:srgbClr val="000000"/>
              </a:solidFill>
              <a:latin typeface="Arial" panose="020B0604020202020204" pitchFamily="34" charset="0"/>
            </a:endParaRPr>
          </a:p>
        </p:txBody>
      </p:sp>
      <p:sp>
        <p:nvSpPr>
          <p:cNvPr id="43" name="Rectangle 42">
            <a:extLst>
              <a:ext uri="{FF2B5EF4-FFF2-40B4-BE49-F238E27FC236}">
                <a16:creationId xmlns:a16="http://schemas.microsoft.com/office/drawing/2014/main" id="{4427E817-82DB-FC00-CD7E-04957D0A6A7C}"/>
              </a:ext>
            </a:extLst>
          </p:cNvPr>
          <p:cNvSpPr/>
          <p:nvPr/>
        </p:nvSpPr>
        <p:spPr>
          <a:xfrm>
            <a:off x="25488168" y="28884232"/>
            <a:ext cx="14072114" cy="174383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Shape 68">
            <a:extLst>
              <a:ext uri="{FF2B5EF4-FFF2-40B4-BE49-F238E27FC236}">
                <a16:creationId xmlns:a16="http://schemas.microsoft.com/office/drawing/2014/main" id="{EB3CDB43-C2A1-3344-86EF-7546AF36F2D1}"/>
              </a:ext>
            </a:extLst>
          </p:cNvPr>
          <p:cNvSpPr txBox="1"/>
          <p:nvPr/>
        </p:nvSpPr>
        <p:spPr>
          <a:xfrm>
            <a:off x="25535172" y="28858379"/>
            <a:ext cx="5093007" cy="1898712"/>
          </a:xfrm>
          <a:prstGeom prst="rect">
            <a:avLst/>
          </a:prstGeom>
          <a:noFill/>
          <a:ln>
            <a:noFill/>
          </a:ln>
        </p:spPr>
        <p:txBody>
          <a:bodyPr spcFirstLastPara="1" wrap="square" lIns="83806" tIns="83806" rIns="83806" bIns="83806" anchor="t" anchorCtr="0">
            <a:noAutofit/>
          </a:bodyPr>
          <a:lstStyle/>
          <a:p>
            <a:pPr>
              <a:lnSpc>
                <a:spcPct val="115000"/>
              </a:lnSpc>
            </a:pPr>
            <a:r>
              <a:rPr lang="en-US" sz="2400" dirty="0">
                <a:latin typeface="Arial" panose="020B0604020202020204" pitchFamily="34" charset="0"/>
                <a:ea typeface="Oswald"/>
                <a:cs typeface="Arial" panose="020B0604020202020204" pitchFamily="34" charset="0"/>
                <a:sym typeface="Oswald"/>
              </a:rPr>
              <a:t>Dr. Robert Buscaglia,</a:t>
            </a:r>
          </a:p>
          <a:p>
            <a:pPr>
              <a:lnSpc>
                <a:spcPct val="115000"/>
              </a:lnSpc>
            </a:pPr>
            <a:r>
              <a:rPr lang="en-US" sz="2400" dirty="0">
                <a:latin typeface="Arial" panose="020B0604020202020204" pitchFamily="34" charset="0"/>
                <a:ea typeface="Oswald"/>
                <a:cs typeface="Arial" panose="020B0604020202020204" pitchFamily="34" charset="0"/>
                <a:sym typeface="Oswald"/>
              </a:rPr>
              <a:t>Scan the QR codes for a link to the law in question and a properly formatted document of sources</a:t>
            </a:r>
            <a:endParaRPr lang="en-US" sz="2400" dirty="0">
              <a:latin typeface="Arial" panose="020B0604020202020204" pitchFamily="34" charset="0"/>
              <a:cs typeface="Arial" panose="020B0604020202020204" pitchFamily="34" charset="0"/>
              <a:sym typeface="Oswald"/>
            </a:endParaRPr>
          </a:p>
        </p:txBody>
      </p:sp>
      <p:pic>
        <p:nvPicPr>
          <p:cNvPr id="37" name="Picture 36" descr="A qr code on a white background&#10;&#10;AI-generated content may be incorrect.">
            <a:extLst>
              <a:ext uri="{FF2B5EF4-FFF2-40B4-BE49-F238E27FC236}">
                <a16:creationId xmlns:a16="http://schemas.microsoft.com/office/drawing/2014/main" id="{92E74B61-D5A1-6E18-E361-DA0A6AE98D66}"/>
              </a:ext>
            </a:extLst>
          </p:cNvPr>
          <p:cNvPicPr>
            <a:picLocks noChangeAspect="1"/>
          </p:cNvPicPr>
          <p:nvPr/>
        </p:nvPicPr>
        <p:blipFill>
          <a:blip r:embed="rId10"/>
          <a:stretch>
            <a:fillRect/>
          </a:stretch>
        </p:blipFill>
        <p:spPr>
          <a:xfrm>
            <a:off x="37795735" y="28863515"/>
            <a:ext cx="1764547" cy="1764547"/>
          </a:xfrm>
          <a:prstGeom prst="rect">
            <a:avLst/>
          </a:prstGeom>
        </p:spPr>
      </p:pic>
      <p:sp>
        <p:nvSpPr>
          <p:cNvPr id="18" name="TextBox 17">
            <a:extLst>
              <a:ext uri="{FF2B5EF4-FFF2-40B4-BE49-F238E27FC236}">
                <a16:creationId xmlns:a16="http://schemas.microsoft.com/office/drawing/2014/main" id="{D3EF456F-4CEE-F7A9-2CF3-297BB06E457D}"/>
              </a:ext>
            </a:extLst>
          </p:cNvPr>
          <p:cNvSpPr txBox="1"/>
          <p:nvPr/>
        </p:nvSpPr>
        <p:spPr>
          <a:xfrm>
            <a:off x="34277276" y="29488251"/>
            <a:ext cx="2845141" cy="492443"/>
          </a:xfrm>
          <a:prstGeom prst="rect">
            <a:avLst/>
          </a:prstGeom>
          <a:noFill/>
        </p:spPr>
        <p:txBody>
          <a:bodyPr wrap="square" rtlCol="0">
            <a:spAutoFit/>
          </a:bodyPr>
          <a:lstStyle/>
          <a:p>
            <a:r>
              <a:rPr lang="en-US" sz="2600" dirty="0"/>
              <a:t>Formatted Sources </a:t>
            </a:r>
          </a:p>
        </p:txBody>
      </p:sp>
      <p:sp>
        <p:nvSpPr>
          <p:cNvPr id="20" name="Arrow: Right 19">
            <a:extLst>
              <a:ext uri="{FF2B5EF4-FFF2-40B4-BE49-F238E27FC236}">
                <a16:creationId xmlns:a16="http://schemas.microsoft.com/office/drawing/2014/main" id="{13D6BABC-63AF-79E7-CCD4-1DC5E940F56F}"/>
              </a:ext>
            </a:extLst>
          </p:cNvPr>
          <p:cNvSpPr/>
          <p:nvPr/>
        </p:nvSpPr>
        <p:spPr>
          <a:xfrm>
            <a:off x="37038236" y="29427958"/>
            <a:ext cx="624114" cy="613026"/>
          </a:xfrm>
          <a:prstGeom prst="rightArrow">
            <a:avLst/>
          </a:prstGeom>
          <a:solidFill>
            <a:srgbClr val="B25D2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a:extLst>
              <a:ext uri="{FF2B5EF4-FFF2-40B4-BE49-F238E27FC236}">
                <a16:creationId xmlns:a16="http://schemas.microsoft.com/office/drawing/2014/main" id="{44D98BF0-8F67-0C76-241D-175815CEE8B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2528224" y="28863515"/>
            <a:ext cx="1764547" cy="1764547"/>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id="{EDF327D2-B295-BEB5-5330-3B46AE420A76}"/>
              </a:ext>
            </a:extLst>
          </p:cNvPr>
          <p:cNvSpPr txBox="1"/>
          <p:nvPr/>
        </p:nvSpPr>
        <p:spPr>
          <a:xfrm>
            <a:off x="30628179" y="29288195"/>
            <a:ext cx="1203555" cy="892552"/>
          </a:xfrm>
          <a:prstGeom prst="rect">
            <a:avLst/>
          </a:prstGeom>
          <a:noFill/>
        </p:spPr>
        <p:txBody>
          <a:bodyPr wrap="square" rtlCol="0">
            <a:spAutoFit/>
          </a:bodyPr>
          <a:lstStyle/>
          <a:p>
            <a:r>
              <a:rPr lang="en-US" sz="2600" dirty="0"/>
              <a:t>USC 10364</a:t>
            </a:r>
          </a:p>
        </p:txBody>
      </p:sp>
      <p:sp>
        <p:nvSpPr>
          <p:cNvPr id="27" name="Arrow: Right 26">
            <a:extLst>
              <a:ext uri="{FF2B5EF4-FFF2-40B4-BE49-F238E27FC236}">
                <a16:creationId xmlns:a16="http://schemas.microsoft.com/office/drawing/2014/main" id="{DD5EF41D-F899-B14A-0B9A-2F7E7C4AF027}"/>
              </a:ext>
            </a:extLst>
          </p:cNvPr>
          <p:cNvSpPr/>
          <p:nvPr/>
        </p:nvSpPr>
        <p:spPr>
          <a:xfrm>
            <a:off x="31769890" y="29427958"/>
            <a:ext cx="624114" cy="613026"/>
          </a:xfrm>
          <a:prstGeom prst="rightArrow">
            <a:avLst/>
          </a:prstGeom>
          <a:solidFill>
            <a:srgbClr val="B25D2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765888256"/>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2468</TotalTime>
  <Words>1084</Words>
  <Application>Microsoft Office PowerPoint</Application>
  <PresentationFormat>Custom</PresentationFormat>
  <Paragraphs>103</Paragraphs>
  <Slides>1</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vt:i4>
      </vt:variant>
    </vt:vector>
  </HeadingPairs>
  <TitlesOfParts>
    <vt:vector size="9" baseType="lpstr">
      <vt:lpstr>Aptos Narrow</vt:lpstr>
      <vt:lpstr>Arial</vt:lpstr>
      <vt:lpstr>Calibri</vt:lpstr>
      <vt:lpstr>Calibri Light</vt:lpstr>
      <vt:lpstr>Consolas</vt:lpstr>
      <vt:lpstr>Oswald</vt:lpstr>
      <vt:lpstr>Wingdings</vt:lpstr>
      <vt:lpstr>Office Theme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Jack M Tomlon</cp:lastModifiedBy>
  <cp:revision>44</cp:revision>
  <dcterms:created xsi:type="dcterms:W3CDTF">2018-10-09T15:34:40Z</dcterms:created>
  <dcterms:modified xsi:type="dcterms:W3CDTF">2025-04-16T20:28:13Z</dcterms:modified>
</cp:coreProperties>
</file>